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1786" r:id="rId2"/>
    <p:sldId id="2347" r:id="rId3"/>
    <p:sldId id="2367" r:id="rId4"/>
    <p:sldId id="2365" r:id="rId5"/>
    <p:sldId id="2368" r:id="rId6"/>
    <p:sldId id="2363" r:id="rId7"/>
    <p:sldId id="4080" r:id="rId8"/>
    <p:sldId id="2362" r:id="rId9"/>
    <p:sldId id="559" r:id="rId10"/>
  </p:sldIdLst>
  <p:sldSz cx="12192000" cy="6858000"/>
  <p:notesSz cx="6858000" cy="994727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8033EDEC-8DEF-4CE9-96FB-6C464B04A433}">
          <p14:sldIdLst>
            <p14:sldId id="1786"/>
            <p14:sldId id="2347"/>
            <p14:sldId id="2367"/>
            <p14:sldId id="2365"/>
            <p14:sldId id="2368"/>
            <p14:sldId id="2363"/>
            <p14:sldId id="4080"/>
            <p14:sldId id="2362"/>
            <p14:sldId id="5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46">
          <p15:clr>
            <a:srgbClr val="A4A3A4"/>
          </p15:clr>
        </p15:guide>
        <p15:guide id="2" pos="3761">
          <p15:clr>
            <a:srgbClr val="A4A3A4"/>
          </p15:clr>
        </p15:guide>
        <p15:guide id="3" orient="horz" pos="3048">
          <p15:clr>
            <a:srgbClr val="A4A3A4"/>
          </p15:clr>
        </p15:guide>
        <p15:guide id="4" orient="horz" pos="2155">
          <p15:clr>
            <a:srgbClr val="A4A3A4"/>
          </p15:clr>
        </p15:guide>
        <p15:guide id="5" pos="316">
          <p15:clr>
            <a:srgbClr val="A4A3A4"/>
          </p15:clr>
        </p15:guide>
        <p15:guide id="6" pos="7380">
          <p15:clr>
            <a:srgbClr val="A4A3A4"/>
          </p15:clr>
        </p15:guide>
        <p15:guide id="7" orient="horz" pos="392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dministrator" initials="A" lastIdx="1" clrIdx="0"/>
  <p:cmAuthor id="1" name="张 天舒" initials="张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DB1E"/>
    <a:srgbClr val="CBF060"/>
    <a:srgbClr val="383841"/>
    <a:srgbClr val="7F7F7F"/>
    <a:srgbClr val="FFFFFF"/>
    <a:srgbClr val="33B9C6"/>
    <a:srgbClr val="A9E401"/>
    <a:srgbClr val="7BB51D"/>
    <a:srgbClr val="7BBC28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8603FDC-E32A-4AB5-989C-0864C3EAD2B8}" styleName="主题样式 2 - 强调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66" autoAdjust="0"/>
    <p:restoredTop sz="92602" autoAdjust="0"/>
  </p:normalViewPr>
  <p:slideViewPr>
    <p:cSldViewPr>
      <p:cViewPr varScale="1">
        <p:scale>
          <a:sx n="107" d="100"/>
          <a:sy n="107" d="100"/>
        </p:scale>
        <p:origin x="114" y="252"/>
      </p:cViewPr>
      <p:guideLst>
        <p:guide orient="horz" pos="346"/>
        <p:guide pos="3761"/>
        <p:guide orient="horz" pos="3048"/>
        <p:guide orient="horz" pos="2155"/>
        <p:guide pos="316"/>
        <p:guide pos="7380"/>
        <p:guide orient="horz" pos="39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51" d="100"/>
          <a:sy n="51" d="100"/>
        </p:scale>
        <p:origin x="27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E:\01-Work%20file-Zoomlion%20Neo%20Material\05-Report&#25253;&#21578;\03-&#24037;&#20316;&#24635;&#32467;&amp;&#35745;&#21010;&#25253;&#21578;\02-2022&#24180;\&#20013;&#32852;&#26032;&#26448;5&#24180;&#25112;&#30053;&#24847;&#22270;-capacity%20update0119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zh-CN" sz="1400" b="1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Calibri" panose="020F0502020204030204" pitchFamily="34" charset="0"/>
                <a:ea typeface="等线" panose="02010600030101010101" charset="-122"/>
                <a:cs typeface="+mn-ea"/>
              </a:defRPr>
            </a:pPr>
            <a:r>
              <a:rPr lang="zh-CN" altLang="en-US" sz="1800" b="1"/>
              <a:t>工厂数量演变图</a:t>
            </a:r>
          </a:p>
        </c:rich>
      </c:tx>
      <c:layout>
        <c:manualLayout>
          <c:xMode val="edge"/>
          <c:yMode val="edge"/>
          <c:x val="0.34929276363742401"/>
          <c:y val="1.01662434642531E-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 defTabSz="914400">
            <a:defRPr lang="zh-CN" sz="1400" b="1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Calibri" panose="020F0502020204030204" pitchFamily="34" charset="0"/>
              <a:ea typeface="等线" panose="02010600030101010101" charset="-122"/>
              <a:cs typeface="+mn-ea"/>
            </a:defRPr>
          </a:pPr>
          <a:endParaRPr lang="zh-CN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'[中联新材5年战略意图-capacity update0119.xlsx]Sheet2'!$C$13</c:f>
              <c:strCache>
                <c:ptCount val="1"/>
                <c:pt idx="0">
                  <c:v>综合工厂累计建成数</c:v>
                </c:pt>
              </c:strCache>
            </c:strRef>
          </c:tx>
          <c:spPr>
            <a:solidFill>
              <a:srgbClr val="5B9BD5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8.7903437418000493E-3"/>
                  <c:y val="9.2148912642830792E-3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8D59-4D84-B081-2B9F19CFF8B8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r>
                      <a:rPr lang="en-US" altLang="zh-CN" sz="1200" b="1"/>
                      <a:t>62+Y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1-8D59-4D84-B081-2B9F19CFF8B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baseline="0">
                    <a:solidFill>
                      <a:sysClr val="windowText" lastClr="000000">
                        <a:lumMod val="75000"/>
                        <a:lumOff val="25000"/>
                      </a:sysClr>
                    </a:solidFill>
                    <a:latin typeface="Calibri" panose="020F0502020204030204" pitchFamily="34" charset="0"/>
                    <a:ea typeface="等线" panose="02010600030101010101" charset="-122"/>
                    <a:cs typeface="+mn-ea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ysClr val="windowText" lastClr="000000">
                          <a:lumMod val="35000"/>
                          <a:lumOff val="65000"/>
                        </a:sys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'[中联新材5年战略意图-capacity update0119.xlsx]Sheet2'!$B$14:$B$18</c:f>
              <c:strCache>
                <c:ptCount val="5"/>
                <c:pt idx="0">
                  <c:v>2022年</c:v>
                </c:pt>
                <c:pt idx="1">
                  <c:v>2023年</c:v>
                </c:pt>
                <c:pt idx="2">
                  <c:v>2024年</c:v>
                </c:pt>
                <c:pt idx="3">
                  <c:v>2025年</c:v>
                </c:pt>
                <c:pt idx="4">
                  <c:v>2026年</c:v>
                </c:pt>
              </c:strCache>
            </c:strRef>
          </c:cat>
          <c:val>
            <c:numRef>
              <c:f>'[中联新材5年战略意图-capacity update0119.xlsx]Sheet2'!$C$14:$C$18</c:f>
              <c:numCache>
                <c:formatCode>General</c:formatCode>
                <c:ptCount val="5"/>
                <c:pt idx="0">
                  <c:v>2</c:v>
                </c:pt>
                <c:pt idx="1">
                  <c:v>8</c:v>
                </c:pt>
                <c:pt idx="2">
                  <c:v>24</c:v>
                </c:pt>
                <c:pt idx="3">
                  <c:v>62</c:v>
                </c:pt>
                <c:pt idx="4">
                  <c:v>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D59-4D84-B081-2B9F19CFF8B8}"/>
            </c:ext>
          </c:extLst>
        </c:ser>
        <c:ser>
          <c:idx val="1"/>
          <c:order val="1"/>
          <c:tx>
            <c:strRef>
              <c:f>'[中联新材5年战略意图-capacity update0119.xlsx]Sheet2'!$D$13</c:f>
              <c:strCache>
                <c:ptCount val="1"/>
                <c:pt idx="0">
                  <c:v>卫星工厂累计建成数</c:v>
                </c:pt>
              </c:strCache>
            </c:strRef>
          </c:tx>
          <c:spPr>
            <a:solidFill>
              <a:srgbClr val="ED7D3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2.4140645499868801E-2"/>
                  <c:y val="-4.6258754146701102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D59-4D84-B081-2B9F19CFF8B8}"/>
                </c:ext>
              </c:extLst>
            </c:dLbl>
            <c:dLbl>
              <c:idx val="4"/>
              <c:layout>
                <c:manualLayout>
                  <c:x val="1.52312378842426E-3"/>
                  <c:y val="-2.5888444339844702E-3"/>
                </c:manualLayout>
              </c:layout>
              <c:tx>
                <c:rich>
                  <a:bodyPr/>
                  <a:lstStyle/>
                  <a:p>
                    <a:r>
                      <a:rPr lang="en-US" altLang="zh-CN" sz="1200" b="1"/>
                      <a:t>141+X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4-8D59-4D84-B081-2B9F19CFF8B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baseline="0">
                    <a:solidFill>
                      <a:sysClr val="windowText" lastClr="000000">
                        <a:lumMod val="75000"/>
                        <a:lumOff val="25000"/>
                      </a:sysClr>
                    </a:solidFill>
                    <a:latin typeface="Calibri" panose="020F0502020204030204" pitchFamily="34" charset="0"/>
                    <a:ea typeface="等线" panose="02010600030101010101" charset="-122"/>
                    <a:cs typeface="+mn-ea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ysClr val="windowText" lastClr="000000">
                          <a:lumMod val="35000"/>
                          <a:lumOff val="65000"/>
                        </a:sys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'[中联新材5年战略意图-capacity update0119.xlsx]Sheet2'!$B$14:$B$18</c:f>
              <c:strCache>
                <c:ptCount val="5"/>
                <c:pt idx="0">
                  <c:v>2022年</c:v>
                </c:pt>
                <c:pt idx="1">
                  <c:v>2023年</c:v>
                </c:pt>
                <c:pt idx="2">
                  <c:v>2024年</c:v>
                </c:pt>
                <c:pt idx="3">
                  <c:v>2025年</c:v>
                </c:pt>
                <c:pt idx="4">
                  <c:v>2026年</c:v>
                </c:pt>
              </c:strCache>
            </c:strRef>
          </c:cat>
          <c:val>
            <c:numRef>
              <c:f>'[中联新材5年战略意图-capacity update0119.xlsx]Sheet2'!$D$14:$D$18</c:f>
              <c:numCache>
                <c:formatCode>General</c:formatCode>
                <c:ptCount val="5"/>
                <c:pt idx="0">
                  <c:v>10</c:v>
                </c:pt>
                <c:pt idx="1">
                  <c:v>43</c:v>
                </c:pt>
                <c:pt idx="2">
                  <c:v>59</c:v>
                </c:pt>
                <c:pt idx="3">
                  <c:v>141</c:v>
                </c:pt>
                <c:pt idx="4">
                  <c:v>148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8D59-4D84-B081-2B9F19CFF8B8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50"/>
        <c:overlap val="100"/>
        <c:axId val="658723181"/>
        <c:axId val="896037914"/>
      </c:barChart>
      <c:catAx>
        <c:axId val="658723181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ysClr val="windowText" lastClr="000000">
                <a:lumMod val="15000"/>
                <a:lumOff val="85000"/>
              </a:sys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1" i="0" u="none" strike="noStrike" kern="120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Calibri" panose="020F0502020204030204" pitchFamily="34" charset="0"/>
                <a:ea typeface="等线" panose="02010600030101010101" charset="-122"/>
                <a:cs typeface="+mn-ea"/>
              </a:defRPr>
            </a:pPr>
            <a:endParaRPr lang="zh-CN"/>
          </a:p>
        </c:txPr>
        <c:crossAx val="896037914"/>
        <c:crosses val="autoZero"/>
        <c:auto val="1"/>
        <c:lblAlgn val="ctr"/>
        <c:lblOffset val="100"/>
        <c:noMultiLvlLbl val="0"/>
      </c:catAx>
      <c:valAx>
        <c:axId val="89603791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ysClr val="windowText" lastClr="000000">
                  <a:lumMod val="15000"/>
                  <a:lumOff val="85000"/>
                </a:sys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1" i="0" u="none" strike="noStrike" kern="120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Calibri" panose="020F0502020204030204" pitchFamily="34" charset="0"/>
                <a:ea typeface="等线" panose="02010600030101010101" charset="-122"/>
                <a:cs typeface="+mn-ea"/>
              </a:defRPr>
            </a:pPr>
            <a:endParaRPr lang="zh-CN"/>
          </a:p>
        </c:txPr>
        <c:crossAx val="65872318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900" b="1" i="0" u="none" strike="noStrike" kern="120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Calibri" panose="020F0502020204030204" pitchFamily="34" charset="0"/>
                <a:ea typeface="等线" panose="02010600030101010101" charset="-122"/>
                <a:cs typeface="+mn-ea"/>
              </a:defRPr>
            </a:pPr>
            <a:endParaRPr lang="zh-CN"/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900" b="1" i="0" u="none" strike="noStrike" kern="120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Calibri" panose="020F0502020204030204" pitchFamily="34" charset="0"/>
                <a:ea typeface="等线" panose="02010600030101010101" charset="-122"/>
                <a:cs typeface="+mn-ea"/>
              </a:defRPr>
            </a:pPr>
            <a:endParaRPr lang="zh-CN"/>
          </a:p>
        </c:txPr>
      </c:legendEntry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1" i="0" u="none" strike="noStrike" kern="120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Calibri" panose="020F0502020204030204" pitchFamily="34" charset="0"/>
              <a:ea typeface="等线" panose="02010600030101010101" charset="-122"/>
              <a:cs typeface="+mn-ea"/>
            </a:defRPr>
          </a:pPr>
          <a:endParaRPr lang="zh-CN"/>
        </a:p>
      </c:txPr>
    </c:legend>
    <c:plotVisOnly val="1"/>
    <c:dispBlanksAs val="gap"/>
    <c:showDLblsOverMax val="0"/>
  </c:chart>
  <c:spPr>
    <a:solidFill>
      <a:sysClr val="window" lastClr="FFFFFF"/>
    </a:solidFill>
    <a:ln w="9525" cap="flat" cmpd="sng" algn="ctr">
      <a:solidFill>
        <a:sysClr val="windowText" lastClr="000000">
          <a:lumMod val="15000"/>
          <a:lumOff val="85000"/>
        </a:sysClr>
      </a:solidFill>
      <a:round/>
    </a:ln>
    <a:effectLst/>
  </c:spPr>
  <c:txPr>
    <a:bodyPr/>
    <a:lstStyle/>
    <a:p>
      <a:pPr>
        <a:defRPr lang="zh-CN" b="1"/>
      </a:pPr>
      <a:endParaRPr lang="zh-CN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ysClr val="windowText" lastClr="000000">
        <a:lumMod val="65000"/>
        <a:lumOff val="35000"/>
      </a:sysClr>
    </cs:fontRef>
    <cs:defRPr sz="1000" kern="1200"/>
  </cs:axisTitle>
  <cs:categoryAxis>
    <cs:lnRef idx="0"/>
    <cs:fillRef idx="0"/>
    <cs:effectRef idx="0"/>
    <cs:fontRef idx="minor">
      <a:sysClr val="windowText" lastClr="000000">
        <a:lumMod val="65000"/>
        <a:lumOff val="35000"/>
      </a:sysClr>
    </cs:fontRef>
    <cs:spPr>
      <a:ln w="9525" cap="flat" cmpd="sng" algn="ctr">
        <a:solidFill>
          <a:sysClr val="windowText" lastClr="000000">
            <a:lumMod val="15000"/>
            <a:lumOff val="85000"/>
          </a:sys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ysClr val="windowText" lastClr="000000"/>
    </cs:fontRef>
    <cs:spPr>
      <a:solidFill>
        <a:sysClr val="window" lastClr="FFFFFF"/>
      </a:solidFill>
      <a:ln w="9525" cap="flat" cmpd="sng" algn="ctr">
        <a:solidFill>
          <a:sysClr val="windowText" lastClr="000000">
            <a:lumMod val="15000"/>
            <a:lumOff val="85000"/>
          </a:sysClr>
        </a:solidFill>
        <a:round/>
      </a:ln>
    </cs:spPr>
    <cs:defRPr sz="1000" kern="1200"/>
  </cs:chartArea>
  <cs:dataLabel>
    <cs:lnRef idx="0"/>
    <cs:fillRef idx="0"/>
    <cs:effectRef idx="0"/>
    <cs:fontRef idx="minor">
      <a:sysClr val="windowText" lastClr="000000">
        <a:lumMod val="75000"/>
        <a:lumOff val="25000"/>
      </a:sysClr>
    </cs:fontRef>
    <cs:defRPr sz="900" kern="1200"/>
  </cs:dataLabel>
  <cs:dataLabelCallout>
    <cs:lnRef idx="0"/>
    <cs:fillRef idx="0"/>
    <cs:effectRef idx="0"/>
    <cs:fontRef idx="minor">
      <a:sysClr val="windowText" lastClr="000000">
        <a:lumMod val="65000"/>
        <a:lumOff val="35000"/>
      </a:sysClr>
    </cs:fontRef>
    <cs:spPr>
      <a:solidFill>
        <a:sysClr val="window" lastClr="FFFFFF"/>
      </a:solidFill>
      <a:ln>
        <a:solidFill>
          <a:sysClr val="windowText" lastClr="000000">
            <a:lumMod val="25000"/>
            <a:lumOff val="75000"/>
          </a:sys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ysClr val="windowText" lastClr="000000"/>
    </cs:fontRef>
  </cs:dataPoint>
  <cs:dataPoint3D>
    <cs:lnRef idx="0"/>
    <cs:fillRef idx="1">
      <cs:styleClr val="auto"/>
    </cs:fillRef>
    <cs:effectRef idx="0"/>
    <cs:fontRef idx="minor">
      <a:sysClr val="windowText" lastClr="000000"/>
    </cs:fontRef>
  </cs:dataPoint3D>
  <cs:dataPointLine>
    <cs:lnRef idx="0">
      <cs:styleClr val="auto"/>
    </cs:lnRef>
    <cs:fillRef idx="1"/>
    <cs:effectRef idx="0"/>
    <cs:fontRef idx="minor">
      <a:sysClr val="windowText" lastClr="000000"/>
    </cs:fontRef>
    <cs:spPr>
      <a:ln w="28575" cap="rnd">
        <a:solidFill>
          <a:srgbClr val="FFFFFF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ysClr val="windowText" lastClr="000000"/>
    </cs:fontRef>
    <cs:spPr>
      <a:ln w="9525">
        <a:solidFill>
          <a:srgbClr val="FFFFFF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ysClr val="windowText" lastClr="000000"/>
    </cs:fontRef>
    <cs:spPr>
      <a:ln w="9525" cap="rnd">
        <a:solidFill>
          <a:srgbClr val="FFFFFF"/>
        </a:solidFill>
        <a:round/>
      </a:ln>
    </cs:spPr>
  </cs:dataPointWireframe>
  <cs:dataTable>
    <cs:lnRef idx="0"/>
    <cs:fillRef idx="0"/>
    <cs:effectRef idx="0"/>
    <cs:fontRef idx="minor">
      <a:sysClr val="windowText" lastClr="000000">
        <a:lumMod val="65000"/>
        <a:lumOff val="35000"/>
      </a:sysClr>
    </cs:fontRef>
    <cs:spPr>
      <a:noFill/>
      <a:ln w="9525" cap="flat" cmpd="sng" algn="ctr">
        <a:solidFill>
          <a:sysClr val="windowText" lastClr="000000">
            <a:lumMod val="15000"/>
            <a:lumOff val="85000"/>
          </a:sysClr>
        </a:solidFill>
        <a:round/>
      </a:ln>
    </cs:spPr>
    <cs:defRPr sz="900" kern="1200"/>
  </cs:dataTable>
  <cs:downBar>
    <cs:lnRef idx="0"/>
    <cs:fillRef idx="0"/>
    <cs:effectRef idx="0"/>
    <cs:fontRef idx="minor">
      <a:sysClr val="windowText" lastClr="000000"/>
    </cs:fontRef>
    <cs:spPr>
      <a:solidFill>
        <a:sysClr val="windowText" lastClr="000000">
          <a:lumMod val="75000"/>
          <a:lumOff val="25000"/>
        </a:sysClr>
      </a:solidFill>
      <a:ln w="9525" cap="flat" cmpd="sng" algn="ctr">
        <a:solidFill>
          <a:sysClr val="windowText" lastClr="000000">
            <a:lumMod val="65000"/>
            <a:lumOff val="35000"/>
          </a:sysClr>
        </a:solidFill>
        <a:round/>
      </a:ln>
    </cs:spPr>
  </cs:downBar>
  <cs:dropLine>
    <cs:lnRef idx="0"/>
    <cs:fillRef idx="0"/>
    <cs:effectRef idx="0"/>
    <cs:fontRef idx="minor">
      <a:sysClr val="windowText" lastClr="000000"/>
    </cs:fontRef>
    <cs:spPr>
      <a:ln w="9525" cap="flat" cmpd="sng" algn="ctr">
        <a:solidFill>
          <a:sysClr val="windowText" lastClr="000000">
            <a:lumMod val="35000"/>
            <a:lumOff val="65000"/>
          </a:sysClr>
        </a:solidFill>
        <a:round/>
      </a:ln>
    </cs:spPr>
  </cs:dropLine>
  <cs:errorBar>
    <cs:lnRef idx="0"/>
    <cs:fillRef idx="0"/>
    <cs:effectRef idx="0"/>
    <cs:fontRef idx="minor">
      <a:sysClr val="windowText" lastClr="000000"/>
    </cs:fontRef>
    <cs:spPr>
      <a:ln w="9525" cap="flat" cmpd="sng" algn="ctr">
        <a:solidFill>
          <a:sysClr val="windowText" lastClr="000000">
            <a:lumMod val="65000"/>
            <a:lumOff val="35000"/>
          </a:sysClr>
        </a:solidFill>
        <a:round/>
      </a:ln>
    </cs:spPr>
  </cs:errorBar>
  <cs:floor>
    <cs:lnRef idx="0"/>
    <cs:fillRef idx="0"/>
    <cs:effectRef idx="0"/>
    <cs:fontRef idx="minor">
      <a:sysClr val="windowText" lastClr="000000"/>
    </cs:fontRef>
    <cs:spPr>
      <a:noFill/>
      <a:ln>
        <a:noFill/>
      </a:ln>
    </cs:spPr>
  </cs:floor>
  <cs:gridlineMajor>
    <cs:lnRef idx="0"/>
    <cs:fillRef idx="0"/>
    <cs:effectRef idx="0"/>
    <cs:fontRef idx="minor">
      <a:sysClr val="windowText" lastClr="000000"/>
    </cs:fontRef>
    <cs:spPr>
      <a:ln w="9525" cap="flat" cmpd="sng" algn="ctr">
        <a:solidFill>
          <a:sysClr val="windowText" lastClr="000000">
            <a:lumMod val="15000"/>
            <a:lumOff val="85000"/>
          </a:sysClr>
        </a:solidFill>
        <a:round/>
      </a:ln>
    </cs:spPr>
  </cs:gridlineMajor>
  <cs:gridlineMinor>
    <cs:lnRef idx="0"/>
    <cs:fillRef idx="0"/>
    <cs:effectRef idx="0"/>
    <cs:fontRef idx="minor">
      <a:sysClr val="windowText" lastClr="000000"/>
    </cs:fontRef>
    <cs:spPr>
      <a:ln w="9525" cap="flat" cmpd="sng" algn="ctr">
        <a:solidFill>
          <a:sysClr val="windowText" lastClr="000000">
            <a:lumMod val="5000"/>
            <a:lumOff val="95000"/>
          </a:sysClr>
        </a:solidFill>
        <a:round/>
      </a:ln>
    </cs:spPr>
  </cs:gridlineMinor>
  <cs:hiLoLine>
    <cs:lnRef idx="0"/>
    <cs:fillRef idx="0"/>
    <cs:effectRef idx="0"/>
    <cs:fontRef idx="minor">
      <a:sysClr val="windowText" lastClr="000000"/>
    </cs:fontRef>
    <cs:spPr>
      <a:ln w="9525" cap="flat" cmpd="sng" algn="ctr">
        <a:solidFill>
          <a:sysClr val="windowText" lastClr="000000">
            <a:lumMod val="50000"/>
            <a:lumOff val="50000"/>
          </a:sysClr>
        </a:solidFill>
        <a:round/>
      </a:ln>
    </cs:spPr>
  </cs:hiLoLine>
  <cs:leaderLine>
    <cs:lnRef idx="0"/>
    <cs:fillRef idx="0"/>
    <cs:effectRef idx="0"/>
    <cs:fontRef idx="minor">
      <a:sysClr val="windowText" lastClr="000000"/>
    </cs:fontRef>
    <cs:spPr>
      <a:ln w="9525" cap="flat" cmpd="sng" algn="ctr">
        <a:solidFill>
          <a:sysClr val="windowText" lastClr="000000">
            <a:lumMod val="35000"/>
            <a:lumOff val="65000"/>
          </a:sysClr>
        </a:solidFill>
        <a:round/>
      </a:ln>
    </cs:spPr>
  </cs:leaderLine>
  <cs:legend>
    <cs:lnRef idx="0"/>
    <cs:fillRef idx="0"/>
    <cs:effectRef idx="0"/>
    <cs:fontRef idx="minor">
      <a:sysClr val="windowText" lastClr="000000">
        <a:lumMod val="65000"/>
        <a:lumOff val="35000"/>
      </a:sysClr>
    </cs:fontRef>
    <cs:defRPr sz="900" kern="1200"/>
  </cs:legend>
  <cs:plotArea mods="allowNoFillOverride allowNoLineOverride">
    <cs:lnRef idx="0"/>
    <cs:fillRef idx="0"/>
    <cs:effectRef idx="0"/>
    <cs:fontRef idx="minor">
      <a:sysClr val="windowText" lastClr="000000"/>
    </cs:fontRef>
  </cs:plotArea>
  <cs:plotArea3D mods="allowNoFillOverride allowNoLineOverride">
    <cs:lnRef idx="0"/>
    <cs:fillRef idx="0"/>
    <cs:effectRef idx="0"/>
    <cs:fontRef idx="minor">
      <a:sysClr val="windowText" lastClr="000000"/>
    </cs:fontRef>
  </cs:plotArea3D>
  <cs:seriesAxis>
    <cs:lnRef idx="0"/>
    <cs:fillRef idx="0"/>
    <cs:effectRef idx="0"/>
    <cs:fontRef idx="minor">
      <a:sysClr val="windowText" lastClr="000000">
        <a:lumMod val="65000"/>
        <a:lumOff val="35000"/>
      </a:sysClr>
    </cs:fontRef>
    <cs:defRPr sz="900" kern="1200"/>
  </cs:seriesAxis>
  <cs:seriesLine>
    <cs:lnRef idx="0"/>
    <cs:fillRef idx="0"/>
    <cs:effectRef idx="0"/>
    <cs:fontRef idx="minor">
      <a:sysClr val="windowText" lastClr="000000"/>
    </cs:fontRef>
    <cs:spPr>
      <a:ln w="9525" cap="flat" cmpd="sng" algn="ctr">
        <a:solidFill>
          <a:sysClr val="windowText" lastClr="000000">
            <a:lumMod val="35000"/>
            <a:lumOff val="65000"/>
          </a:sysClr>
        </a:solidFill>
        <a:round/>
      </a:ln>
    </cs:spPr>
  </cs:seriesLine>
  <cs:title>
    <cs:lnRef idx="0"/>
    <cs:fillRef idx="0"/>
    <cs:effectRef idx="0"/>
    <cs:fontRef idx="minor">
      <a:sysClr val="windowText" lastClr="000000">
        <a:lumMod val="65000"/>
        <a:lumOff val="35000"/>
      </a:sys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ysClr val="windowText" lastClr="000000"/>
    </cs:fontRef>
    <cs:spPr>
      <a:ln w="19050" cap="rnd">
        <a:solidFill>
          <a:srgbClr val="FFFFFF"/>
        </a:solidFill>
        <a:prstDash val="sysDot"/>
      </a:ln>
    </cs:spPr>
  </cs:trendline>
  <cs:trendlineLabel>
    <cs:lnRef idx="0"/>
    <cs:fillRef idx="0"/>
    <cs:effectRef idx="0"/>
    <cs:fontRef idx="minor">
      <a:sysClr val="windowText" lastClr="000000">
        <a:lumMod val="65000"/>
        <a:lumOff val="35000"/>
      </a:sysClr>
    </cs:fontRef>
    <cs:defRPr sz="900" kern="1200"/>
  </cs:trendlineLabel>
  <cs:upBar>
    <cs:lnRef idx="0"/>
    <cs:fillRef idx="0"/>
    <cs:effectRef idx="0"/>
    <cs:fontRef idx="minor">
      <a:sysClr val="windowText" lastClr="000000"/>
    </cs:fontRef>
    <cs:spPr>
      <a:solidFill>
        <a:sysClr val="window" lastClr="FFFFFF"/>
      </a:solidFill>
      <a:ln w="9525" cap="flat" cmpd="sng" algn="ctr">
        <a:solidFill>
          <a:sysClr val="windowText" lastClr="000000">
            <a:lumMod val="65000"/>
            <a:lumOff val="35000"/>
          </a:sysClr>
        </a:solidFill>
        <a:round/>
      </a:ln>
    </cs:spPr>
  </cs:upBar>
  <cs:valueAxis>
    <cs:lnRef idx="0"/>
    <cs:fillRef idx="0"/>
    <cs:effectRef idx="0"/>
    <cs:fontRef idx="minor">
      <a:sysClr val="windowText" lastClr="000000">
        <a:lumMod val="65000"/>
        <a:lumOff val="35000"/>
      </a:sysClr>
    </cs:fontRef>
    <cs:defRPr sz="900" kern="1200"/>
  </cs:valueAxis>
  <cs:wall>
    <cs:lnRef idx="0"/>
    <cs:fillRef idx="0"/>
    <cs:effectRef idx="0"/>
    <cs:fontRef idx="minor">
      <a:sysClr val="windowText" lastClr="000000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70BE80-6A95-4DC1-BE81-1A8E49694983}" type="doc">
      <dgm:prSet loTypeId="urn:microsoft.com/office/officeart/2005/8/layout/pyramid4" loCatId="relationship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zh-CN" altLang="en-US"/>
        </a:p>
      </dgm:t>
    </dgm:pt>
    <dgm:pt modelId="{7B4841A8-28D4-4540-A11B-B52C08F4B9A7}">
      <dgm:prSet phldrT="[文本]" custT="1"/>
      <dgm:spPr/>
      <dgm:t>
        <a:bodyPr/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>
              <a:solidFill>
                <a:srgbClr val="383841"/>
              </a:solidFill>
              <a:latin typeface="Titillium Web"/>
              <a:ea typeface="方正兰亭准黑_GBK"/>
              <a:cs typeface="+mn-cs"/>
            </a:rPr>
            <a:t>工厂    运营</a:t>
          </a:r>
        </a:p>
      </dgm:t>
    </dgm:pt>
    <dgm:pt modelId="{18419DC6-BF72-4DAA-9BC5-3A8D99C23610}" type="parTrans" cxnId="{319DD413-EB7D-482C-9E9C-105A65C4B942}">
      <dgm:prSet/>
      <dgm:spPr/>
      <dgm:t>
        <a:bodyPr/>
        <a:lstStyle/>
        <a:p>
          <a:endParaRPr lang="zh-CN" altLang="en-US"/>
        </a:p>
      </dgm:t>
    </dgm:pt>
    <dgm:pt modelId="{DFDD1B2A-F7B5-4538-9547-D9146E736253}" type="sibTrans" cxnId="{319DD413-EB7D-482C-9E9C-105A65C4B942}">
      <dgm:prSet/>
      <dgm:spPr/>
      <dgm:t>
        <a:bodyPr/>
        <a:lstStyle/>
        <a:p>
          <a:endParaRPr lang="zh-CN" altLang="en-US"/>
        </a:p>
      </dgm:t>
    </dgm:pt>
    <dgm:pt modelId="{58E6EE14-1181-4357-A0A9-D14BAEFF3A15}">
      <dgm:prSet phldrT="[文本]" custT="1"/>
      <dgm:spPr/>
      <dgm:t>
        <a:bodyPr/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>
              <a:solidFill>
                <a:srgbClr val="383841"/>
              </a:solidFill>
              <a:latin typeface="Titillium Web"/>
              <a:ea typeface="方正兰亭准黑_GBK"/>
              <a:cs typeface="+mn-cs"/>
            </a:rPr>
            <a:t>自动化产线</a:t>
          </a:r>
        </a:p>
      </dgm:t>
    </dgm:pt>
    <dgm:pt modelId="{5577E3D4-6E26-42AC-BDE7-051D68DC3274}" type="parTrans" cxnId="{52D77050-A8E4-4B33-8CA3-FFF38BA4DBB8}">
      <dgm:prSet/>
      <dgm:spPr/>
      <dgm:t>
        <a:bodyPr/>
        <a:lstStyle/>
        <a:p>
          <a:endParaRPr lang="zh-CN" altLang="en-US"/>
        </a:p>
      </dgm:t>
    </dgm:pt>
    <dgm:pt modelId="{79B4EBEE-EA91-452B-B1EE-37D4AFD9993B}" type="sibTrans" cxnId="{52D77050-A8E4-4B33-8CA3-FFF38BA4DBB8}">
      <dgm:prSet/>
      <dgm:spPr/>
      <dgm:t>
        <a:bodyPr/>
        <a:lstStyle/>
        <a:p>
          <a:endParaRPr lang="zh-CN" altLang="en-US"/>
        </a:p>
      </dgm:t>
    </dgm:pt>
    <dgm:pt modelId="{CE1A610E-612B-4014-8E15-E0CB48BD3078}">
      <dgm:prSet phldrT="[文本]"/>
      <dgm:spPr>
        <a:solidFill>
          <a:srgbClr val="CBF060"/>
        </a:solidFill>
      </dgm:spPr>
      <dgm:t>
        <a:bodyPr anchor="b"/>
        <a:lstStyle/>
        <a:p>
          <a:r>
            <a:rPr lang="zh-CN" altLang="en-US" b="1" i="0" dirty="0">
              <a:solidFill>
                <a:srgbClr val="383841"/>
              </a:solidFill>
            </a:rPr>
            <a:t>中联新材数字化工厂</a:t>
          </a:r>
        </a:p>
      </dgm:t>
    </dgm:pt>
    <dgm:pt modelId="{999830AA-4C5D-46D9-BBF6-B06F229E0768}" type="parTrans" cxnId="{AFD3601A-B3A6-4320-80BA-597231C02877}">
      <dgm:prSet/>
      <dgm:spPr/>
      <dgm:t>
        <a:bodyPr/>
        <a:lstStyle/>
        <a:p>
          <a:endParaRPr lang="zh-CN" altLang="en-US"/>
        </a:p>
      </dgm:t>
    </dgm:pt>
    <dgm:pt modelId="{ED54C377-FAA7-44FB-919A-84224DF1CE2E}" type="sibTrans" cxnId="{AFD3601A-B3A6-4320-80BA-597231C02877}">
      <dgm:prSet/>
      <dgm:spPr/>
      <dgm:t>
        <a:bodyPr/>
        <a:lstStyle/>
        <a:p>
          <a:endParaRPr lang="zh-CN" altLang="en-US"/>
        </a:p>
      </dgm:t>
    </dgm:pt>
    <dgm:pt modelId="{7D0D396A-2529-4419-A52C-3799B7348943}">
      <dgm:prSet phldrT="[文本]" custT="1"/>
      <dgm:spPr/>
      <dgm:t>
        <a:bodyPr/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>
              <a:solidFill>
                <a:srgbClr val="383841"/>
              </a:solidFill>
              <a:latin typeface="Titillium Web"/>
              <a:ea typeface="方正兰亭准黑_GBK"/>
              <a:cs typeface="+mn-cs"/>
            </a:rPr>
            <a:t>数字化技术</a:t>
          </a:r>
        </a:p>
      </dgm:t>
    </dgm:pt>
    <dgm:pt modelId="{C10FD122-C5F8-4E5B-9363-DE8382E6970B}" type="parTrans" cxnId="{B518B6EF-2B6E-4848-B198-5D7BE9E50687}">
      <dgm:prSet/>
      <dgm:spPr/>
      <dgm:t>
        <a:bodyPr/>
        <a:lstStyle/>
        <a:p>
          <a:endParaRPr lang="zh-CN" altLang="en-US"/>
        </a:p>
      </dgm:t>
    </dgm:pt>
    <dgm:pt modelId="{E9301BA6-C68E-4098-A2D8-AE20EC2B2898}" type="sibTrans" cxnId="{B518B6EF-2B6E-4848-B198-5D7BE9E50687}">
      <dgm:prSet/>
      <dgm:spPr/>
      <dgm:t>
        <a:bodyPr/>
        <a:lstStyle/>
        <a:p>
          <a:endParaRPr lang="zh-CN" altLang="en-US"/>
        </a:p>
      </dgm:t>
    </dgm:pt>
    <dgm:pt modelId="{7D7A1E7C-7A94-4741-AC9B-CB6437E6CA17}" type="pres">
      <dgm:prSet presAssocID="{F070BE80-6A95-4DC1-BE81-1A8E49694983}" presName="compositeShape" presStyleCnt="0">
        <dgm:presLayoutVars>
          <dgm:chMax val="9"/>
          <dgm:dir/>
          <dgm:resizeHandles val="exact"/>
        </dgm:presLayoutVars>
      </dgm:prSet>
      <dgm:spPr/>
    </dgm:pt>
    <dgm:pt modelId="{F057FF43-AABC-4D4A-9FF5-EFED90BEF9B2}" type="pres">
      <dgm:prSet presAssocID="{F070BE80-6A95-4DC1-BE81-1A8E49694983}" presName="triangle1" presStyleLbl="node1" presStyleIdx="0" presStyleCnt="4">
        <dgm:presLayoutVars>
          <dgm:bulletEnabled val="1"/>
        </dgm:presLayoutVars>
      </dgm:prSet>
      <dgm:spPr/>
    </dgm:pt>
    <dgm:pt modelId="{337EBE27-2327-4879-A260-05AEC0E669C0}" type="pres">
      <dgm:prSet presAssocID="{F070BE80-6A95-4DC1-BE81-1A8E49694983}" presName="triangle2" presStyleLbl="node1" presStyleIdx="1" presStyleCnt="4">
        <dgm:presLayoutVars>
          <dgm:bulletEnabled val="1"/>
        </dgm:presLayoutVars>
      </dgm:prSet>
      <dgm:spPr/>
    </dgm:pt>
    <dgm:pt modelId="{5C86309D-2C92-4D3E-987E-92DAC33DFB97}" type="pres">
      <dgm:prSet presAssocID="{F070BE80-6A95-4DC1-BE81-1A8E49694983}" presName="triangle3" presStyleLbl="node1" presStyleIdx="2" presStyleCnt="4">
        <dgm:presLayoutVars>
          <dgm:bulletEnabled val="1"/>
        </dgm:presLayoutVars>
      </dgm:prSet>
      <dgm:spPr/>
    </dgm:pt>
    <dgm:pt modelId="{0707966F-2BBA-412C-A7B6-B08CD7F44F8B}" type="pres">
      <dgm:prSet presAssocID="{F070BE80-6A95-4DC1-BE81-1A8E49694983}" presName="triangle4" presStyleLbl="node1" presStyleIdx="3" presStyleCnt="4">
        <dgm:presLayoutVars>
          <dgm:bulletEnabled val="1"/>
        </dgm:presLayoutVars>
      </dgm:prSet>
      <dgm:spPr/>
    </dgm:pt>
  </dgm:ptLst>
  <dgm:cxnLst>
    <dgm:cxn modelId="{319DD413-EB7D-482C-9E9C-105A65C4B942}" srcId="{F070BE80-6A95-4DC1-BE81-1A8E49694983}" destId="{7B4841A8-28D4-4540-A11B-B52C08F4B9A7}" srcOrd="0" destOrd="0" parTransId="{18419DC6-BF72-4DAA-9BC5-3A8D99C23610}" sibTransId="{DFDD1B2A-F7B5-4538-9547-D9146E736253}"/>
    <dgm:cxn modelId="{AFD3601A-B3A6-4320-80BA-597231C02877}" srcId="{F070BE80-6A95-4DC1-BE81-1A8E49694983}" destId="{CE1A610E-612B-4014-8E15-E0CB48BD3078}" srcOrd="2" destOrd="0" parTransId="{999830AA-4C5D-46D9-BBF6-B06F229E0768}" sibTransId="{ED54C377-FAA7-44FB-919A-84224DF1CE2E}"/>
    <dgm:cxn modelId="{9F137E3E-91AF-40C8-868F-EF92C084FCC6}" type="presOf" srcId="{58E6EE14-1181-4357-A0A9-D14BAEFF3A15}" destId="{337EBE27-2327-4879-A260-05AEC0E669C0}" srcOrd="0" destOrd="0" presId="urn:microsoft.com/office/officeart/2005/8/layout/pyramid4"/>
    <dgm:cxn modelId="{B886D265-B95A-4202-9E81-7DDCDA7C9384}" type="presOf" srcId="{7D0D396A-2529-4419-A52C-3799B7348943}" destId="{0707966F-2BBA-412C-A7B6-B08CD7F44F8B}" srcOrd="0" destOrd="0" presId="urn:microsoft.com/office/officeart/2005/8/layout/pyramid4"/>
    <dgm:cxn modelId="{9181464A-D456-4488-A2DB-1D05E64E7A61}" type="presOf" srcId="{CE1A610E-612B-4014-8E15-E0CB48BD3078}" destId="{5C86309D-2C92-4D3E-987E-92DAC33DFB97}" srcOrd="0" destOrd="0" presId="urn:microsoft.com/office/officeart/2005/8/layout/pyramid4"/>
    <dgm:cxn modelId="{52D77050-A8E4-4B33-8CA3-FFF38BA4DBB8}" srcId="{F070BE80-6A95-4DC1-BE81-1A8E49694983}" destId="{58E6EE14-1181-4357-A0A9-D14BAEFF3A15}" srcOrd="1" destOrd="0" parTransId="{5577E3D4-6E26-42AC-BDE7-051D68DC3274}" sibTransId="{79B4EBEE-EA91-452B-B1EE-37D4AFD9993B}"/>
    <dgm:cxn modelId="{62C539AA-A4E0-400D-8309-6EF3DD6EE732}" type="presOf" srcId="{7B4841A8-28D4-4540-A11B-B52C08F4B9A7}" destId="{F057FF43-AABC-4D4A-9FF5-EFED90BEF9B2}" srcOrd="0" destOrd="0" presId="urn:microsoft.com/office/officeart/2005/8/layout/pyramid4"/>
    <dgm:cxn modelId="{9E674EAF-C032-4D65-8EF3-AF12D608ECD8}" type="presOf" srcId="{F070BE80-6A95-4DC1-BE81-1A8E49694983}" destId="{7D7A1E7C-7A94-4741-AC9B-CB6437E6CA17}" srcOrd="0" destOrd="0" presId="urn:microsoft.com/office/officeart/2005/8/layout/pyramid4"/>
    <dgm:cxn modelId="{B518B6EF-2B6E-4848-B198-5D7BE9E50687}" srcId="{F070BE80-6A95-4DC1-BE81-1A8E49694983}" destId="{7D0D396A-2529-4419-A52C-3799B7348943}" srcOrd="3" destOrd="0" parTransId="{C10FD122-C5F8-4E5B-9363-DE8382E6970B}" sibTransId="{E9301BA6-C68E-4098-A2D8-AE20EC2B2898}"/>
    <dgm:cxn modelId="{A7B9ED6A-8F5D-4A82-A8BE-67DD79C7D7CB}" type="presParOf" srcId="{7D7A1E7C-7A94-4741-AC9B-CB6437E6CA17}" destId="{F057FF43-AABC-4D4A-9FF5-EFED90BEF9B2}" srcOrd="0" destOrd="0" presId="urn:microsoft.com/office/officeart/2005/8/layout/pyramid4"/>
    <dgm:cxn modelId="{C1F54356-DFBC-46A5-AA52-D3B94E7E6050}" type="presParOf" srcId="{7D7A1E7C-7A94-4741-AC9B-CB6437E6CA17}" destId="{337EBE27-2327-4879-A260-05AEC0E669C0}" srcOrd="1" destOrd="0" presId="urn:microsoft.com/office/officeart/2005/8/layout/pyramid4"/>
    <dgm:cxn modelId="{290F05EB-10C7-4446-9191-710BA208DA24}" type="presParOf" srcId="{7D7A1E7C-7A94-4741-AC9B-CB6437E6CA17}" destId="{5C86309D-2C92-4D3E-987E-92DAC33DFB97}" srcOrd="2" destOrd="0" presId="urn:microsoft.com/office/officeart/2005/8/layout/pyramid4"/>
    <dgm:cxn modelId="{7362343D-A4B4-4D18-A7B7-6F51B2E63F09}" type="presParOf" srcId="{7D7A1E7C-7A94-4741-AC9B-CB6437E6CA17}" destId="{0707966F-2BBA-412C-A7B6-B08CD7F44F8B}" srcOrd="3" destOrd="0" presId="urn:microsoft.com/office/officeart/2005/8/layout/pyramid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57FF43-AABC-4D4A-9FF5-EFED90BEF9B2}">
      <dsp:nvSpPr>
        <dsp:cNvPr id="0" name=""/>
        <dsp:cNvSpPr/>
      </dsp:nvSpPr>
      <dsp:spPr>
        <a:xfrm>
          <a:off x="2870416" y="0"/>
          <a:ext cx="2427624" cy="2427624"/>
        </a:xfrm>
        <a:prstGeom prst="triangl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>
              <a:solidFill>
                <a:srgbClr val="383841"/>
              </a:solidFill>
              <a:latin typeface="Titillium Web"/>
              <a:ea typeface="方正兰亭准黑_GBK"/>
              <a:cs typeface="+mn-cs"/>
            </a:rPr>
            <a:t>工厂    运营</a:t>
          </a:r>
        </a:p>
      </dsp:txBody>
      <dsp:txXfrm>
        <a:off x="3477322" y="1213812"/>
        <a:ext cx="1213812" cy="1213812"/>
      </dsp:txXfrm>
    </dsp:sp>
    <dsp:sp modelId="{337EBE27-2327-4879-A260-05AEC0E669C0}">
      <dsp:nvSpPr>
        <dsp:cNvPr id="0" name=""/>
        <dsp:cNvSpPr/>
      </dsp:nvSpPr>
      <dsp:spPr>
        <a:xfrm>
          <a:off x="1656604" y="2427624"/>
          <a:ext cx="2427624" cy="2427624"/>
        </a:xfrm>
        <a:prstGeom prst="triangl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>
              <a:solidFill>
                <a:srgbClr val="383841"/>
              </a:solidFill>
              <a:latin typeface="Titillium Web"/>
              <a:ea typeface="方正兰亭准黑_GBK"/>
              <a:cs typeface="+mn-cs"/>
            </a:rPr>
            <a:t>自动化产线</a:t>
          </a:r>
        </a:p>
      </dsp:txBody>
      <dsp:txXfrm>
        <a:off x="2263510" y="3641436"/>
        <a:ext cx="1213812" cy="1213812"/>
      </dsp:txXfrm>
    </dsp:sp>
    <dsp:sp modelId="{5C86309D-2C92-4D3E-987E-92DAC33DFB97}">
      <dsp:nvSpPr>
        <dsp:cNvPr id="0" name=""/>
        <dsp:cNvSpPr/>
      </dsp:nvSpPr>
      <dsp:spPr>
        <a:xfrm rot="10800000">
          <a:off x="2870416" y="2427624"/>
          <a:ext cx="2427624" cy="2427624"/>
        </a:xfrm>
        <a:prstGeom prst="triangle">
          <a:avLst/>
        </a:prstGeom>
        <a:solidFill>
          <a:srgbClr val="CBF06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b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b="1" i="0" kern="1200" dirty="0">
              <a:solidFill>
                <a:srgbClr val="383841"/>
              </a:solidFill>
            </a:rPr>
            <a:t>中联新材数字化工厂</a:t>
          </a:r>
        </a:p>
      </dsp:txBody>
      <dsp:txXfrm rot="10800000">
        <a:off x="3477322" y="2427624"/>
        <a:ext cx="1213812" cy="1213812"/>
      </dsp:txXfrm>
    </dsp:sp>
    <dsp:sp modelId="{0707966F-2BBA-412C-A7B6-B08CD7F44F8B}">
      <dsp:nvSpPr>
        <dsp:cNvPr id="0" name=""/>
        <dsp:cNvSpPr/>
      </dsp:nvSpPr>
      <dsp:spPr>
        <a:xfrm>
          <a:off x="4084228" y="2427624"/>
          <a:ext cx="2427624" cy="2427624"/>
        </a:xfrm>
        <a:prstGeom prst="triangl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>
              <a:solidFill>
                <a:srgbClr val="383841"/>
              </a:solidFill>
              <a:latin typeface="Titillium Web"/>
              <a:ea typeface="方正兰亭准黑_GBK"/>
              <a:cs typeface="+mn-cs"/>
            </a:rPr>
            <a:t>数字化技术</a:t>
          </a:r>
        </a:p>
      </dsp:txBody>
      <dsp:txXfrm>
        <a:off x="4691134" y="3641436"/>
        <a:ext cx="1213812" cy="12138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9E3E26-5921-4E48-A589-FB87DAD542F7}" type="datetimeFigureOut">
              <a:rPr lang="zh-CN" altLang="en-US" smtClean="0"/>
              <a:t>2022/5/7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02B535-2763-4362-9947-8AE62AF761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11668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AB9E76-48D7-4846-A93F-2F3666791B42}" type="datetimeFigureOut">
              <a:rPr lang="zh-CN" altLang="en-US" smtClean="0"/>
              <a:t>2022/5/7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44500" y="1243013"/>
            <a:ext cx="5969000" cy="33575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787126"/>
            <a:ext cx="5486400" cy="391674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E9FA15-1B51-4D3C-9278-A54EF8AB4B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1606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4338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lstStyle/>
          <a:p>
            <a:r>
              <a:rPr lang="zh-CN" altLang="en-US" dirty="0"/>
              <a:t>各位领导，下午好，</a:t>
            </a:r>
            <a:endParaRPr lang="en-US" altLang="zh-CN" dirty="0"/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前期通过与公司领导及各部门负责人调研，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以及与中科云谷和总部信息化部的相关领导汇报和讨论，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形成了这样一份我们针对我们中联新材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未来三年数字化建设规划初稿。</a:t>
            </a:r>
            <a:endParaRPr lang="en-US" altLang="zh-CN" sz="1200" dirty="0">
              <a:latin typeface="微软雅黑" pitchFamily="34" charset="-122"/>
              <a:ea typeface="微软雅黑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微软雅黑" pitchFamily="34" charset="-122"/>
              <a:ea typeface="微软雅黑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今天给各位领导做个汇报，希望对我们中联新材的数字化建设有一个初步的了解，知道我们中联新材在快速发展过程中，能用到哪些信息系统来支撑我们的业务，以及各业务信息系统的相关投入。</a:t>
            </a:r>
            <a:endParaRPr lang="en-US" altLang="zh-CN" sz="12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339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lstStyle/>
          <a:p>
            <a:pPr lvl="0" indent="0" algn="r"/>
            <a:r>
              <a:rPr lang="zh-CN" altLang="en-US" sz="1200">
                <a:solidFill>
                  <a:srgbClr val="000000"/>
                </a:solidFill>
                <a:latin typeface="Calibri" panose="020F0502020204030204" charset="0"/>
                <a:ea typeface="宋体" panose="02010600030101010101" pitchFamily="2" charset="-122"/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4320782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接下来，我们看一下中联新材工厂体系的五年战略愿景：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2025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年底要完成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203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家工厂、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383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条生产线的建设。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我认为：工厂的整体目标应该是高效运行、保障产品交付，精益运营、保障成本最优。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940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首先是，工厂运营，会告诉我们“工厂应该怎样运行？”；接着我们将根据运营需求来建设自动化产线，确保“工厂的有效运行”；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同时我们会将数字化技术应用到自动化产线中，通过数字化手段来支撑“工厂高效运行”；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最后，会回归到工厂运营，来有效地执行“工厂的高效运行”。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通过这三者的有机联动，打造我们中联新材自己的数字化工厂。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36847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64532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3958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75454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38896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27637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我的汇报完毕，感谢各位领导，请多多批评指正。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9FA15-1B51-4D3C-9278-A54EF8AB4B5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9620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3" name="组合 2102"/>
          <p:cNvGrpSpPr/>
          <p:nvPr userDrawn="1"/>
        </p:nvGrpSpPr>
        <p:grpSpPr>
          <a:xfrm>
            <a:off x="0" y="46607"/>
            <a:ext cx="12192001" cy="3429001"/>
            <a:chOff x="-9887" y="683127"/>
            <a:chExt cx="12192000" cy="3429001"/>
          </a:xfrm>
        </p:grpSpPr>
        <p:sp>
          <p:nvSpPr>
            <p:cNvPr id="2099" name="矩形 2098"/>
            <p:cNvSpPr/>
            <p:nvPr userDrawn="1"/>
          </p:nvSpPr>
          <p:spPr>
            <a:xfrm>
              <a:off x="-9887" y="683127"/>
              <a:ext cx="12192000" cy="3429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Freeform 6"/>
            <p:cNvSpPr/>
            <p:nvPr userDrawn="1"/>
          </p:nvSpPr>
          <p:spPr bwMode="auto">
            <a:xfrm>
              <a:off x="-9887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6"/>
            <p:cNvSpPr/>
            <p:nvPr userDrawn="1"/>
          </p:nvSpPr>
          <p:spPr bwMode="auto">
            <a:xfrm>
              <a:off x="613505" y="683128"/>
              <a:ext cx="5479174" cy="3429000"/>
            </a:xfrm>
            <a:custGeom>
              <a:avLst/>
              <a:gdLst>
                <a:gd name="T0" fmla="*/ 2881 w 2881"/>
                <a:gd name="T1" fmla="*/ 1803 h 1803"/>
                <a:gd name="T2" fmla="*/ 0 w 2881"/>
                <a:gd name="T3" fmla="*/ 1803 h 1803"/>
                <a:gd name="T4" fmla="*/ 0 w 2881"/>
                <a:gd name="T5" fmla="*/ 0 h 1803"/>
                <a:gd name="T6" fmla="*/ 2159 w 2881"/>
                <a:gd name="T7" fmla="*/ 0 h 1803"/>
                <a:gd name="T8" fmla="*/ 2881 w 2881"/>
                <a:gd name="T9" fmla="*/ 1803 h 1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1" h="1803">
                  <a:moveTo>
                    <a:pt x="2881" y="1803"/>
                  </a:moveTo>
                  <a:lnTo>
                    <a:pt x="0" y="1803"/>
                  </a:lnTo>
                  <a:lnTo>
                    <a:pt x="0" y="0"/>
                  </a:lnTo>
                  <a:lnTo>
                    <a:pt x="2159" y="0"/>
                  </a:lnTo>
                  <a:lnTo>
                    <a:pt x="2881" y="18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0" name="图片 29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1" cy="3312368"/>
          </a:xfrm>
          <a:prstGeom prst="rect">
            <a:avLst/>
          </a:prstGeom>
        </p:spPr>
      </p:pic>
      <p:sp>
        <p:nvSpPr>
          <p:cNvPr id="71" name="AutoShape 3"/>
          <p:cNvSpPr>
            <a:spLocks noChangeAspect="1" noChangeArrowheads="1" noTextEdit="1"/>
          </p:cNvSpPr>
          <p:nvPr/>
        </p:nvSpPr>
        <p:spPr bwMode="auto">
          <a:xfrm>
            <a:off x="2270" y="6383598"/>
            <a:ext cx="1552588" cy="474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11213" y="4177432"/>
            <a:ext cx="10972800" cy="979760"/>
          </a:xfrm>
        </p:spPr>
        <p:txBody>
          <a:bodyPr>
            <a:noAutofit/>
          </a:bodyPr>
          <a:lstStyle>
            <a:lvl1pPr algn="r">
              <a:defRPr sz="7200" b="1" baseline="0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 TO ADD TITLE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11213" y="5120679"/>
            <a:ext cx="10972800" cy="612577"/>
          </a:xfrm>
        </p:spPr>
        <p:txBody>
          <a:bodyPr>
            <a:normAutofit/>
          </a:bodyPr>
          <a:lstStyle>
            <a:lvl1pPr marL="0" indent="0" algn="r">
              <a:buNone/>
              <a:defRPr sz="36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zh-CN" dirty="0"/>
              <a:t>Click to add subtitle</a:t>
            </a:r>
            <a:endParaRPr lang="zh-CN" altLang="en-US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7DCF9462-6500-418B-B63F-F7D841D6A43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" r="9"/>
          <a:stretch>
            <a:fillRect/>
          </a:stretch>
        </p:blipFill>
        <p:spPr>
          <a:xfrm>
            <a:off x="-18415" y="0"/>
            <a:ext cx="12211050" cy="3358662"/>
          </a:xfrm>
          <a:prstGeom prst="rect">
            <a:avLst/>
          </a:prstGeom>
        </p:spPr>
      </p:pic>
      <p:grpSp>
        <p:nvGrpSpPr>
          <p:cNvPr id="43" name="图形 2"/>
          <p:cNvGrpSpPr/>
          <p:nvPr userDrawn="1"/>
        </p:nvGrpSpPr>
        <p:grpSpPr>
          <a:xfrm>
            <a:off x="-3672" y="548677"/>
            <a:ext cx="2941714" cy="9807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44" name="任意多边形: 形状 43"/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5" name="图形 2"/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46" name="任意多边形: 形状 45"/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/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89628" y="359445"/>
            <a:ext cx="11189610" cy="549275"/>
          </a:xfrm>
        </p:spPr>
        <p:txBody>
          <a:bodyPr>
            <a:normAutofit/>
          </a:bodyPr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 to add title 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13" hasCustomPrompt="1"/>
          </p:nvPr>
        </p:nvSpPr>
        <p:spPr>
          <a:xfrm>
            <a:off x="512763" y="1148295"/>
            <a:ext cx="11166475" cy="5184775"/>
          </a:xfrm>
        </p:spPr>
        <p:txBody>
          <a:bodyPr/>
          <a:lstStyle>
            <a:lvl1pPr>
              <a:defRPr sz="2400" baseline="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16" name="灯片编号占位符 63"/>
          <p:cNvSpPr txBox="1">
            <a:spLocks/>
          </p:cNvSpPr>
          <p:nvPr userDrawn="1"/>
        </p:nvSpPr>
        <p:spPr>
          <a:xfrm>
            <a:off x="10478412" y="6478607"/>
            <a:ext cx="15121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grpSp>
        <p:nvGrpSpPr>
          <p:cNvPr id="17" name="图形 2">
            <a:extLst>
              <a:ext uri="{FF2B5EF4-FFF2-40B4-BE49-F238E27FC236}">
                <a16:creationId xmlns:a16="http://schemas.microsoft.com/office/drawing/2014/main" id="{82518AED-B3A1-4D1C-9F81-1F97C69D598D}"/>
              </a:ext>
            </a:extLst>
          </p:cNvPr>
          <p:cNvGrpSpPr/>
          <p:nvPr userDrawn="1"/>
        </p:nvGrpSpPr>
        <p:grpSpPr>
          <a:xfrm>
            <a:off x="2215" y="6473371"/>
            <a:ext cx="1245617" cy="384629"/>
            <a:chOff x="11294624" y="548862"/>
            <a:chExt cx="2355056" cy="785145"/>
          </a:xfrm>
          <a:solidFill>
            <a:schemeClr val="tx2"/>
          </a:solidFill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FB57557D-8BB2-4686-86B1-789633147923}"/>
                </a:ext>
              </a:extLst>
            </p:cNvPr>
            <p:cNvSpPr/>
            <p:nvPr/>
          </p:nvSpPr>
          <p:spPr>
            <a:xfrm>
              <a:off x="11294624" y="548862"/>
              <a:ext cx="2355056" cy="785145"/>
            </a:xfrm>
            <a:custGeom>
              <a:avLst/>
              <a:gdLst>
                <a:gd name="connsiteX0" fmla="*/ 0 w 2355056"/>
                <a:gd name="connsiteY0" fmla="*/ 0 h 785145"/>
                <a:gd name="connsiteX1" fmla="*/ 2355056 w 2355056"/>
                <a:gd name="connsiteY1" fmla="*/ 0 h 785145"/>
                <a:gd name="connsiteX2" fmla="*/ 2355056 w 2355056"/>
                <a:gd name="connsiteY2" fmla="*/ 785146 h 785145"/>
                <a:gd name="connsiteX3" fmla="*/ 0 w 2355056"/>
                <a:gd name="connsiteY3" fmla="*/ 785146 h 785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5056" h="785145">
                  <a:moveTo>
                    <a:pt x="0" y="0"/>
                  </a:moveTo>
                  <a:lnTo>
                    <a:pt x="2355056" y="0"/>
                  </a:lnTo>
                  <a:lnTo>
                    <a:pt x="2355056" y="785146"/>
                  </a:lnTo>
                  <a:lnTo>
                    <a:pt x="0" y="78514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9" name="图形 2">
              <a:extLst>
                <a:ext uri="{FF2B5EF4-FFF2-40B4-BE49-F238E27FC236}">
                  <a16:creationId xmlns:a16="http://schemas.microsoft.com/office/drawing/2014/main" id="{52B4D5A2-635F-4987-8A48-C6DC0BE70F60}"/>
                </a:ext>
              </a:extLst>
            </p:cNvPr>
            <p:cNvGrpSpPr/>
            <p:nvPr/>
          </p:nvGrpSpPr>
          <p:grpSpPr>
            <a:xfrm>
              <a:off x="11575040" y="828230"/>
              <a:ext cx="1795271" cy="224408"/>
              <a:chOff x="11575040" y="828230"/>
              <a:chExt cx="1795271" cy="224408"/>
            </a:xfrm>
            <a:grpFill/>
          </p:grpSpPr>
          <p:sp>
            <p:nvSpPr>
              <p:cNvPr id="30" name="任意多边形: 形状 29">
                <a:extLst>
                  <a:ext uri="{FF2B5EF4-FFF2-40B4-BE49-F238E27FC236}">
                    <a16:creationId xmlns:a16="http://schemas.microsoft.com/office/drawing/2014/main" id="{196BA3BF-2298-42AD-B684-22111E92FD07}"/>
                  </a:ext>
                </a:extLst>
              </p:cNvPr>
              <p:cNvSpPr/>
              <p:nvPr/>
            </p:nvSpPr>
            <p:spPr>
              <a:xfrm>
                <a:off x="12908825" y="828230"/>
                <a:ext cx="220599" cy="224408"/>
              </a:xfrm>
              <a:custGeom>
                <a:avLst/>
                <a:gdLst>
                  <a:gd name="connsiteX0" fmla="*/ 217837 w 220599"/>
                  <a:gd name="connsiteY0" fmla="*/ 47149 h 224408"/>
                  <a:gd name="connsiteX1" fmla="*/ 200882 w 220599"/>
                  <a:gd name="connsiteY1" fmla="*/ 22574 h 224408"/>
                  <a:gd name="connsiteX2" fmla="*/ 163163 w 220599"/>
                  <a:gd name="connsiteY2" fmla="*/ 5715 h 224408"/>
                  <a:gd name="connsiteX3" fmla="*/ 110395 w 220599"/>
                  <a:gd name="connsiteY3" fmla="*/ 0 h 224408"/>
                  <a:gd name="connsiteX4" fmla="*/ 55912 w 220599"/>
                  <a:gd name="connsiteY4" fmla="*/ 6001 h 224408"/>
                  <a:gd name="connsiteX5" fmla="*/ 18955 w 220599"/>
                  <a:gd name="connsiteY5" fmla="*/ 23146 h 224408"/>
                  <a:gd name="connsiteX6" fmla="*/ 2572 w 220599"/>
                  <a:gd name="connsiteY6" fmla="*/ 47815 h 224408"/>
                  <a:gd name="connsiteX7" fmla="*/ 0 w 220599"/>
                  <a:gd name="connsiteY7" fmla="*/ 93726 h 224408"/>
                  <a:gd name="connsiteX8" fmla="*/ 0 w 220599"/>
                  <a:gd name="connsiteY8" fmla="*/ 130492 h 224408"/>
                  <a:gd name="connsiteX9" fmla="*/ 2762 w 220599"/>
                  <a:gd name="connsiteY9" fmla="*/ 177070 h 224408"/>
                  <a:gd name="connsiteX10" fmla="*/ 19717 w 220599"/>
                  <a:gd name="connsiteY10" fmla="*/ 201739 h 224408"/>
                  <a:gd name="connsiteX11" fmla="*/ 57436 w 220599"/>
                  <a:gd name="connsiteY11" fmla="*/ 218694 h 224408"/>
                  <a:gd name="connsiteX12" fmla="*/ 110490 w 220599"/>
                  <a:gd name="connsiteY12" fmla="*/ 224409 h 224408"/>
                  <a:gd name="connsiteX13" fmla="*/ 164878 w 220599"/>
                  <a:gd name="connsiteY13" fmla="*/ 218408 h 224408"/>
                  <a:gd name="connsiteX14" fmla="*/ 201739 w 220599"/>
                  <a:gd name="connsiteY14" fmla="*/ 201263 h 224408"/>
                  <a:gd name="connsiteX15" fmla="*/ 218027 w 220599"/>
                  <a:gd name="connsiteY15" fmla="*/ 176498 h 224408"/>
                  <a:gd name="connsiteX16" fmla="*/ 220599 w 220599"/>
                  <a:gd name="connsiteY16" fmla="*/ 130492 h 224408"/>
                  <a:gd name="connsiteX17" fmla="*/ 220599 w 220599"/>
                  <a:gd name="connsiteY17" fmla="*/ 93726 h 224408"/>
                  <a:gd name="connsiteX18" fmla="*/ 217837 w 220599"/>
                  <a:gd name="connsiteY18" fmla="*/ 47149 h 224408"/>
                  <a:gd name="connsiteX19" fmla="*/ 155638 w 220599"/>
                  <a:gd name="connsiteY19" fmla="*/ 121920 h 224408"/>
                  <a:gd name="connsiteX20" fmla="*/ 154591 w 220599"/>
                  <a:gd name="connsiteY20" fmla="*/ 146399 h 224408"/>
                  <a:gd name="connsiteX21" fmla="*/ 147923 w 220599"/>
                  <a:gd name="connsiteY21" fmla="*/ 159544 h 224408"/>
                  <a:gd name="connsiteX22" fmla="*/ 132874 w 220599"/>
                  <a:gd name="connsiteY22" fmla="*/ 168688 h 224408"/>
                  <a:gd name="connsiteX23" fmla="*/ 110680 w 220599"/>
                  <a:gd name="connsiteY23" fmla="*/ 171926 h 224408"/>
                  <a:gd name="connsiteX24" fmla="*/ 89249 w 220599"/>
                  <a:gd name="connsiteY24" fmla="*/ 168878 h 224408"/>
                  <a:gd name="connsiteX25" fmla="*/ 73819 w 220599"/>
                  <a:gd name="connsiteY25" fmla="*/ 159830 h 224408"/>
                  <a:gd name="connsiteX26" fmla="*/ 67056 w 220599"/>
                  <a:gd name="connsiteY26" fmla="*/ 146780 h 224408"/>
                  <a:gd name="connsiteX27" fmla="*/ 66008 w 220599"/>
                  <a:gd name="connsiteY27" fmla="*/ 121825 h 224408"/>
                  <a:gd name="connsiteX28" fmla="*/ 66008 w 220599"/>
                  <a:gd name="connsiteY28" fmla="*/ 102203 h 224408"/>
                  <a:gd name="connsiteX29" fmla="*/ 66961 w 220599"/>
                  <a:gd name="connsiteY29" fmla="*/ 77724 h 224408"/>
                  <a:gd name="connsiteX30" fmla="*/ 73628 w 220599"/>
                  <a:gd name="connsiteY30" fmla="*/ 64675 h 224408"/>
                  <a:gd name="connsiteX31" fmla="*/ 88678 w 220599"/>
                  <a:gd name="connsiteY31" fmla="*/ 55436 h 224408"/>
                  <a:gd name="connsiteX32" fmla="*/ 110680 w 220599"/>
                  <a:gd name="connsiteY32" fmla="*/ 52292 h 224408"/>
                  <a:gd name="connsiteX33" fmla="*/ 132302 w 220599"/>
                  <a:gd name="connsiteY33" fmla="*/ 55340 h 224408"/>
                  <a:gd name="connsiteX34" fmla="*/ 147733 w 220599"/>
                  <a:gd name="connsiteY34" fmla="*/ 64294 h 224408"/>
                  <a:gd name="connsiteX35" fmla="*/ 154591 w 220599"/>
                  <a:gd name="connsiteY35" fmla="*/ 77438 h 224408"/>
                  <a:gd name="connsiteX36" fmla="*/ 155638 w 220599"/>
                  <a:gd name="connsiteY36" fmla="*/ 102203 h 224408"/>
                  <a:gd name="connsiteX37" fmla="*/ 155638 w 220599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599" h="224408">
                    <a:moveTo>
                      <a:pt x="217837" y="47149"/>
                    </a:moveTo>
                    <a:cubicBezTo>
                      <a:pt x="216122" y="38195"/>
                      <a:pt x="210503" y="30099"/>
                      <a:pt x="200882" y="22574"/>
                    </a:cubicBezTo>
                    <a:cubicBezTo>
                      <a:pt x="191548" y="15049"/>
                      <a:pt x="178689" y="9334"/>
                      <a:pt x="163163" y="5715"/>
                    </a:cubicBezTo>
                    <a:cubicBezTo>
                      <a:pt x="147638" y="1905"/>
                      <a:pt x="129921" y="0"/>
                      <a:pt x="110395" y="0"/>
                    </a:cubicBezTo>
                    <a:cubicBezTo>
                      <a:pt x="89725" y="0"/>
                      <a:pt x="71533" y="1905"/>
                      <a:pt x="55912" y="6001"/>
                    </a:cubicBezTo>
                    <a:cubicBezTo>
                      <a:pt x="40291" y="9906"/>
                      <a:pt x="28004" y="15716"/>
                      <a:pt x="18955" y="23146"/>
                    </a:cubicBezTo>
                    <a:cubicBezTo>
                      <a:pt x="9716" y="30575"/>
                      <a:pt x="4286" y="38862"/>
                      <a:pt x="2572" y="47815"/>
                    </a:cubicBezTo>
                    <a:cubicBezTo>
                      <a:pt x="953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953" y="168307"/>
                      <a:pt x="2762" y="177070"/>
                    </a:cubicBezTo>
                    <a:cubicBezTo>
                      <a:pt x="4477" y="185928"/>
                      <a:pt x="10287" y="194215"/>
                      <a:pt x="19717" y="201739"/>
                    </a:cubicBezTo>
                    <a:cubicBezTo>
                      <a:pt x="29242" y="209264"/>
                      <a:pt x="41815" y="214884"/>
                      <a:pt x="57436" y="218694"/>
                    </a:cubicBezTo>
                    <a:cubicBezTo>
                      <a:pt x="73152" y="222313"/>
                      <a:pt x="90678" y="224409"/>
                      <a:pt x="110490" y="224409"/>
                    </a:cubicBezTo>
                    <a:cubicBezTo>
                      <a:pt x="131064" y="224409"/>
                      <a:pt x="149257" y="222313"/>
                      <a:pt x="164878" y="218408"/>
                    </a:cubicBezTo>
                    <a:cubicBezTo>
                      <a:pt x="180308" y="214408"/>
                      <a:pt x="192691" y="208788"/>
                      <a:pt x="201739" y="201263"/>
                    </a:cubicBezTo>
                    <a:cubicBezTo>
                      <a:pt x="210788" y="193834"/>
                      <a:pt x="216408" y="185547"/>
                      <a:pt x="218027" y="176498"/>
                    </a:cubicBezTo>
                    <a:cubicBezTo>
                      <a:pt x="219837" y="167640"/>
                      <a:pt x="220599" y="152305"/>
                      <a:pt x="220599" y="130492"/>
                    </a:cubicBezTo>
                    <a:lnTo>
                      <a:pt x="220599" y="93726"/>
                    </a:lnTo>
                    <a:cubicBezTo>
                      <a:pt x="220599" y="71533"/>
                      <a:pt x="219837" y="56007"/>
                      <a:pt x="217837" y="47149"/>
                    </a:cubicBezTo>
                    <a:close/>
                    <a:moveTo>
                      <a:pt x="155638" y="121920"/>
                    </a:moveTo>
                    <a:cubicBezTo>
                      <a:pt x="155638" y="133445"/>
                      <a:pt x="155258" y="141637"/>
                      <a:pt x="154591" y="146399"/>
                    </a:cubicBezTo>
                    <a:cubicBezTo>
                      <a:pt x="153829" y="151257"/>
                      <a:pt x="151733" y="155543"/>
                      <a:pt x="147923" y="159544"/>
                    </a:cubicBezTo>
                    <a:cubicBezTo>
                      <a:pt x="144209" y="163544"/>
                      <a:pt x="139255" y="166592"/>
                      <a:pt x="132874" y="168688"/>
                    </a:cubicBezTo>
                    <a:cubicBezTo>
                      <a:pt x="126587" y="170879"/>
                      <a:pt x="119063" y="171926"/>
                      <a:pt x="110680" y="171926"/>
                    </a:cubicBezTo>
                    <a:cubicBezTo>
                      <a:pt x="102775" y="171926"/>
                      <a:pt x="95631" y="170879"/>
                      <a:pt x="89249" y="168878"/>
                    </a:cubicBezTo>
                    <a:cubicBezTo>
                      <a:pt x="82963" y="166878"/>
                      <a:pt x="77819" y="163830"/>
                      <a:pt x="73819" y="159830"/>
                    </a:cubicBezTo>
                    <a:cubicBezTo>
                      <a:pt x="70104" y="155829"/>
                      <a:pt x="67818" y="151448"/>
                      <a:pt x="67056" y="146780"/>
                    </a:cubicBezTo>
                    <a:cubicBezTo>
                      <a:pt x="6619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294" y="82487"/>
                      <a:pt x="66961" y="77724"/>
                    </a:cubicBezTo>
                    <a:cubicBezTo>
                      <a:pt x="67532" y="72962"/>
                      <a:pt x="69818" y="68485"/>
                      <a:pt x="73628" y="64675"/>
                    </a:cubicBezTo>
                    <a:cubicBezTo>
                      <a:pt x="77343" y="60579"/>
                      <a:pt x="82391" y="57626"/>
                      <a:pt x="88678" y="55436"/>
                    </a:cubicBezTo>
                    <a:cubicBezTo>
                      <a:pt x="95059" y="53340"/>
                      <a:pt x="102299" y="52292"/>
                      <a:pt x="110680" y="52292"/>
                    </a:cubicBezTo>
                    <a:cubicBezTo>
                      <a:pt x="118586" y="52292"/>
                      <a:pt x="126111" y="53245"/>
                      <a:pt x="132302" y="55340"/>
                    </a:cubicBezTo>
                    <a:cubicBezTo>
                      <a:pt x="138589" y="57340"/>
                      <a:pt x="143828" y="60293"/>
                      <a:pt x="147733" y="64294"/>
                    </a:cubicBezTo>
                    <a:cubicBezTo>
                      <a:pt x="151447" y="68294"/>
                      <a:pt x="153829" y="72676"/>
                      <a:pt x="154591" y="77438"/>
                    </a:cubicBezTo>
                    <a:cubicBezTo>
                      <a:pt x="155258" y="82201"/>
                      <a:pt x="155638" y="90392"/>
                      <a:pt x="155638" y="102203"/>
                    </a:cubicBezTo>
                    <a:lnTo>
                      <a:pt x="155638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" name="任意多边形: 形状 30">
                <a:extLst>
                  <a:ext uri="{FF2B5EF4-FFF2-40B4-BE49-F238E27FC236}">
                    <a16:creationId xmlns:a16="http://schemas.microsoft.com/office/drawing/2014/main" id="{02B14FEF-CE4F-4144-8F78-CB9624F15E8C}"/>
                  </a:ext>
                </a:extLst>
              </p:cNvPr>
              <p:cNvSpPr/>
              <p:nvPr/>
            </p:nvSpPr>
            <p:spPr>
              <a:xfrm>
                <a:off x="12065672" y="828230"/>
                <a:ext cx="220694" cy="224408"/>
              </a:xfrm>
              <a:custGeom>
                <a:avLst/>
                <a:gdLst>
                  <a:gd name="connsiteX0" fmla="*/ 217646 w 220694"/>
                  <a:gd name="connsiteY0" fmla="*/ 47149 h 224408"/>
                  <a:gd name="connsiteX1" fmla="*/ 200787 w 220694"/>
                  <a:gd name="connsiteY1" fmla="*/ 22574 h 224408"/>
                  <a:gd name="connsiteX2" fmla="*/ 162973 w 220694"/>
                  <a:gd name="connsiteY2" fmla="*/ 5715 h 224408"/>
                  <a:gd name="connsiteX3" fmla="*/ 110300 w 220694"/>
                  <a:gd name="connsiteY3" fmla="*/ 0 h 224408"/>
                  <a:gd name="connsiteX4" fmla="*/ 55817 w 220694"/>
                  <a:gd name="connsiteY4" fmla="*/ 6001 h 224408"/>
                  <a:gd name="connsiteX5" fmla="*/ 18669 w 220694"/>
                  <a:gd name="connsiteY5" fmla="*/ 23146 h 224408"/>
                  <a:gd name="connsiteX6" fmla="*/ 2572 w 220694"/>
                  <a:gd name="connsiteY6" fmla="*/ 47815 h 224408"/>
                  <a:gd name="connsiteX7" fmla="*/ 0 w 220694"/>
                  <a:gd name="connsiteY7" fmla="*/ 93726 h 224408"/>
                  <a:gd name="connsiteX8" fmla="*/ 0 w 220694"/>
                  <a:gd name="connsiteY8" fmla="*/ 130492 h 224408"/>
                  <a:gd name="connsiteX9" fmla="*/ 2762 w 220694"/>
                  <a:gd name="connsiteY9" fmla="*/ 177070 h 224408"/>
                  <a:gd name="connsiteX10" fmla="*/ 19622 w 220694"/>
                  <a:gd name="connsiteY10" fmla="*/ 201739 h 224408"/>
                  <a:gd name="connsiteX11" fmla="*/ 57436 w 220694"/>
                  <a:gd name="connsiteY11" fmla="*/ 218694 h 224408"/>
                  <a:gd name="connsiteX12" fmla="*/ 110395 w 220694"/>
                  <a:gd name="connsiteY12" fmla="*/ 224409 h 224408"/>
                  <a:gd name="connsiteX13" fmla="*/ 164687 w 220694"/>
                  <a:gd name="connsiteY13" fmla="*/ 218408 h 224408"/>
                  <a:gd name="connsiteX14" fmla="*/ 201740 w 220694"/>
                  <a:gd name="connsiteY14" fmla="*/ 201263 h 224408"/>
                  <a:gd name="connsiteX15" fmla="*/ 218123 w 220694"/>
                  <a:gd name="connsiteY15" fmla="*/ 176498 h 224408"/>
                  <a:gd name="connsiteX16" fmla="*/ 220694 w 220694"/>
                  <a:gd name="connsiteY16" fmla="*/ 130492 h 224408"/>
                  <a:gd name="connsiteX17" fmla="*/ 220694 w 220694"/>
                  <a:gd name="connsiteY17" fmla="*/ 93726 h 224408"/>
                  <a:gd name="connsiteX18" fmla="*/ 217646 w 220694"/>
                  <a:gd name="connsiteY18" fmla="*/ 47149 h 224408"/>
                  <a:gd name="connsiteX19" fmla="*/ 155448 w 220694"/>
                  <a:gd name="connsiteY19" fmla="*/ 121920 h 224408"/>
                  <a:gd name="connsiteX20" fmla="*/ 154305 w 220694"/>
                  <a:gd name="connsiteY20" fmla="*/ 146399 h 224408"/>
                  <a:gd name="connsiteX21" fmla="*/ 147638 w 220694"/>
                  <a:gd name="connsiteY21" fmla="*/ 159544 h 224408"/>
                  <a:gd name="connsiteX22" fmla="*/ 132779 w 220694"/>
                  <a:gd name="connsiteY22" fmla="*/ 168688 h 224408"/>
                  <a:gd name="connsiteX23" fmla="*/ 110681 w 220694"/>
                  <a:gd name="connsiteY23" fmla="*/ 171926 h 224408"/>
                  <a:gd name="connsiteX24" fmla="*/ 89059 w 220694"/>
                  <a:gd name="connsiteY24" fmla="*/ 168878 h 224408"/>
                  <a:gd name="connsiteX25" fmla="*/ 73914 w 220694"/>
                  <a:gd name="connsiteY25" fmla="*/ 159830 h 224408"/>
                  <a:gd name="connsiteX26" fmla="*/ 66770 w 220694"/>
                  <a:gd name="connsiteY26" fmla="*/ 146780 h 224408"/>
                  <a:gd name="connsiteX27" fmla="*/ 65818 w 220694"/>
                  <a:gd name="connsiteY27" fmla="*/ 121825 h 224408"/>
                  <a:gd name="connsiteX28" fmla="*/ 65818 w 220694"/>
                  <a:gd name="connsiteY28" fmla="*/ 102203 h 224408"/>
                  <a:gd name="connsiteX29" fmla="*/ 66675 w 220694"/>
                  <a:gd name="connsiteY29" fmla="*/ 77724 h 224408"/>
                  <a:gd name="connsiteX30" fmla="*/ 73438 w 220694"/>
                  <a:gd name="connsiteY30" fmla="*/ 64675 h 224408"/>
                  <a:gd name="connsiteX31" fmla="*/ 88583 w 220694"/>
                  <a:gd name="connsiteY31" fmla="*/ 55436 h 224408"/>
                  <a:gd name="connsiteX32" fmla="*/ 110585 w 220694"/>
                  <a:gd name="connsiteY32" fmla="*/ 52292 h 224408"/>
                  <a:gd name="connsiteX33" fmla="*/ 132017 w 220694"/>
                  <a:gd name="connsiteY33" fmla="*/ 55340 h 224408"/>
                  <a:gd name="connsiteX34" fmla="*/ 147257 w 220694"/>
                  <a:gd name="connsiteY34" fmla="*/ 64294 h 224408"/>
                  <a:gd name="connsiteX35" fmla="*/ 154210 w 220694"/>
                  <a:gd name="connsiteY35" fmla="*/ 77438 h 224408"/>
                  <a:gd name="connsiteX36" fmla="*/ 155353 w 220694"/>
                  <a:gd name="connsiteY36" fmla="*/ 102203 h 224408"/>
                  <a:gd name="connsiteX37" fmla="*/ 155353 w 22069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694" h="224408">
                    <a:moveTo>
                      <a:pt x="217646" y="47149"/>
                    </a:moveTo>
                    <a:cubicBezTo>
                      <a:pt x="216027" y="38195"/>
                      <a:pt x="210312" y="30099"/>
                      <a:pt x="200787" y="22574"/>
                    </a:cubicBezTo>
                    <a:cubicBezTo>
                      <a:pt x="191262" y="15049"/>
                      <a:pt x="178784" y="9334"/>
                      <a:pt x="162973" y="5715"/>
                    </a:cubicBezTo>
                    <a:cubicBezTo>
                      <a:pt x="147352" y="1905"/>
                      <a:pt x="129826" y="0"/>
                      <a:pt x="110300" y="0"/>
                    </a:cubicBezTo>
                    <a:cubicBezTo>
                      <a:pt x="89440" y="0"/>
                      <a:pt x="71342" y="1905"/>
                      <a:pt x="55817" y="6001"/>
                    </a:cubicBezTo>
                    <a:cubicBezTo>
                      <a:pt x="40291" y="9906"/>
                      <a:pt x="28004" y="15716"/>
                      <a:pt x="18669" y="23146"/>
                    </a:cubicBezTo>
                    <a:cubicBezTo>
                      <a:pt x="9620" y="30575"/>
                      <a:pt x="4382" y="38862"/>
                      <a:pt x="2572" y="47815"/>
                    </a:cubicBezTo>
                    <a:cubicBezTo>
                      <a:pt x="857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857" y="168307"/>
                      <a:pt x="2762" y="177070"/>
                    </a:cubicBezTo>
                    <a:cubicBezTo>
                      <a:pt x="4477" y="185928"/>
                      <a:pt x="10192" y="194215"/>
                      <a:pt x="19622" y="201739"/>
                    </a:cubicBezTo>
                    <a:cubicBezTo>
                      <a:pt x="29147" y="209264"/>
                      <a:pt x="41720" y="214884"/>
                      <a:pt x="57436" y="218694"/>
                    </a:cubicBezTo>
                    <a:cubicBezTo>
                      <a:pt x="73152" y="222313"/>
                      <a:pt x="90678" y="224409"/>
                      <a:pt x="110395" y="224409"/>
                    </a:cubicBezTo>
                    <a:cubicBezTo>
                      <a:pt x="131064" y="224409"/>
                      <a:pt x="149162" y="222313"/>
                      <a:pt x="164687" y="218408"/>
                    </a:cubicBezTo>
                    <a:cubicBezTo>
                      <a:pt x="180308" y="214408"/>
                      <a:pt x="192596" y="208788"/>
                      <a:pt x="201740" y="201263"/>
                    </a:cubicBezTo>
                    <a:cubicBezTo>
                      <a:pt x="210979" y="193834"/>
                      <a:pt x="216408" y="185547"/>
                      <a:pt x="218123" y="176498"/>
                    </a:cubicBezTo>
                    <a:cubicBezTo>
                      <a:pt x="219932" y="167640"/>
                      <a:pt x="220694" y="152305"/>
                      <a:pt x="220694" y="130492"/>
                    </a:cubicBezTo>
                    <a:lnTo>
                      <a:pt x="220694" y="93726"/>
                    </a:lnTo>
                    <a:cubicBezTo>
                      <a:pt x="220504" y="71533"/>
                      <a:pt x="219551" y="56007"/>
                      <a:pt x="217646" y="47149"/>
                    </a:cubicBezTo>
                    <a:close/>
                    <a:moveTo>
                      <a:pt x="155448" y="121920"/>
                    </a:moveTo>
                    <a:cubicBezTo>
                      <a:pt x="155448" y="133445"/>
                      <a:pt x="155162" y="141637"/>
                      <a:pt x="154305" y="146399"/>
                    </a:cubicBezTo>
                    <a:cubicBezTo>
                      <a:pt x="153638" y="151257"/>
                      <a:pt x="151543" y="155543"/>
                      <a:pt x="147638" y="159544"/>
                    </a:cubicBezTo>
                    <a:cubicBezTo>
                      <a:pt x="144113" y="163544"/>
                      <a:pt x="138970" y="166592"/>
                      <a:pt x="132779" y="168688"/>
                    </a:cubicBezTo>
                    <a:cubicBezTo>
                      <a:pt x="126492" y="170879"/>
                      <a:pt x="118967" y="171926"/>
                      <a:pt x="110681" y="171926"/>
                    </a:cubicBezTo>
                    <a:cubicBezTo>
                      <a:pt x="102775" y="171926"/>
                      <a:pt x="95441" y="170879"/>
                      <a:pt x="89059" y="168878"/>
                    </a:cubicBezTo>
                    <a:cubicBezTo>
                      <a:pt x="82772" y="166878"/>
                      <a:pt x="77724" y="163830"/>
                      <a:pt x="73914" y="159830"/>
                    </a:cubicBezTo>
                    <a:cubicBezTo>
                      <a:pt x="69818" y="155829"/>
                      <a:pt x="67628" y="151448"/>
                      <a:pt x="66770" y="146780"/>
                    </a:cubicBezTo>
                    <a:cubicBezTo>
                      <a:pt x="66104" y="141923"/>
                      <a:pt x="65818" y="133636"/>
                      <a:pt x="65818" y="121825"/>
                    </a:cubicBezTo>
                    <a:lnTo>
                      <a:pt x="65818" y="102203"/>
                    </a:lnTo>
                    <a:cubicBezTo>
                      <a:pt x="65818" y="90678"/>
                      <a:pt x="66104" y="82487"/>
                      <a:pt x="66675" y="77724"/>
                    </a:cubicBezTo>
                    <a:cubicBezTo>
                      <a:pt x="67532" y="72962"/>
                      <a:pt x="69723" y="68485"/>
                      <a:pt x="73438" y="64675"/>
                    </a:cubicBezTo>
                    <a:cubicBezTo>
                      <a:pt x="77248" y="60579"/>
                      <a:pt x="82106" y="57626"/>
                      <a:pt x="88583" y="55436"/>
                    </a:cubicBezTo>
                    <a:cubicBezTo>
                      <a:pt x="94774" y="53340"/>
                      <a:pt x="102108" y="52292"/>
                      <a:pt x="110585" y="52292"/>
                    </a:cubicBezTo>
                    <a:cubicBezTo>
                      <a:pt x="118491" y="52292"/>
                      <a:pt x="125635" y="53245"/>
                      <a:pt x="132017" y="55340"/>
                    </a:cubicBezTo>
                    <a:cubicBezTo>
                      <a:pt x="138398" y="57340"/>
                      <a:pt x="143542" y="60293"/>
                      <a:pt x="147257" y="64294"/>
                    </a:cubicBezTo>
                    <a:cubicBezTo>
                      <a:pt x="151162" y="68294"/>
                      <a:pt x="153543" y="72676"/>
                      <a:pt x="154210" y="77438"/>
                    </a:cubicBezTo>
                    <a:cubicBezTo>
                      <a:pt x="155067" y="82201"/>
                      <a:pt x="155353" y="90392"/>
                      <a:pt x="155353" y="102203"/>
                    </a:cubicBezTo>
                    <a:lnTo>
                      <a:pt x="15535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" name="任意多边形: 形状 31">
                <a:extLst>
                  <a:ext uri="{FF2B5EF4-FFF2-40B4-BE49-F238E27FC236}">
                    <a16:creationId xmlns:a16="http://schemas.microsoft.com/office/drawing/2014/main" id="{BD506AB8-84F8-4F62-B955-6F04501BC1D8}"/>
                  </a:ext>
                </a:extLst>
              </p:cNvPr>
              <p:cNvSpPr/>
              <p:nvPr/>
            </p:nvSpPr>
            <p:spPr>
              <a:xfrm>
                <a:off x="11812021" y="828230"/>
                <a:ext cx="220884" cy="224408"/>
              </a:xfrm>
              <a:custGeom>
                <a:avLst/>
                <a:gdLst>
                  <a:gd name="connsiteX0" fmla="*/ 217742 w 220884"/>
                  <a:gd name="connsiteY0" fmla="*/ 47149 h 224408"/>
                  <a:gd name="connsiteX1" fmla="*/ 201168 w 220884"/>
                  <a:gd name="connsiteY1" fmla="*/ 22574 h 224408"/>
                  <a:gd name="connsiteX2" fmla="*/ 163259 w 220884"/>
                  <a:gd name="connsiteY2" fmla="*/ 5715 h 224408"/>
                  <a:gd name="connsiteX3" fmla="*/ 110300 w 220884"/>
                  <a:gd name="connsiteY3" fmla="*/ 0 h 224408"/>
                  <a:gd name="connsiteX4" fmla="*/ 56007 w 220884"/>
                  <a:gd name="connsiteY4" fmla="*/ 6001 h 224408"/>
                  <a:gd name="connsiteX5" fmla="*/ 19050 w 220884"/>
                  <a:gd name="connsiteY5" fmla="*/ 23146 h 224408"/>
                  <a:gd name="connsiteX6" fmla="*/ 2667 w 220884"/>
                  <a:gd name="connsiteY6" fmla="*/ 47815 h 224408"/>
                  <a:gd name="connsiteX7" fmla="*/ 0 w 220884"/>
                  <a:gd name="connsiteY7" fmla="*/ 93726 h 224408"/>
                  <a:gd name="connsiteX8" fmla="*/ 0 w 220884"/>
                  <a:gd name="connsiteY8" fmla="*/ 130492 h 224408"/>
                  <a:gd name="connsiteX9" fmla="*/ 2762 w 220884"/>
                  <a:gd name="connsiteY9" fmla="*/ 177070 h 224408"/>
                  <a:gd name="connsiteX10" fmla="*/ 19622 w 220884"/>
                  <a:gd name="connsiteY10" fmla="*/ 201739 h 224408"/>
                  <a:gd name="connsiteX11" fmla="*/ 57341 w 220884"/>
                  <a:gd name="connsiteY11" fmla="*/ 218694 h 224408"/>
                  <a:gd name="connsiteX12" fmla="*/ 110300 w 220884"/>
                  <a:gd name="connsiteY12" fmla="*/ 224409 h 224408"/>
                  <a:gd name="connsiteX13" fmla="*/ 164783 w 220884"/>
                  <a:gd name="connsiteY13" fmla="*/ 218408 h 224408"/>
                  <a:gd name="connsiteX14" fmla="*/ 201835 w 220884"/>
                  <a:gd name="connsiteY14" fmla="*/ 201263 h 224408"/>
                  <a:gd name="connsiteX15" fmla="*/ 218027 w 220884"/>
                  <a:gd name="connsiteY15" fmla="*/ 176498 h 224408"/>
                  <a:gd name="connsiteX16" fmla="*/ 220885 w 220884"/>
                  <a:gd name="connsiteY16" fmla="*/ 130492 h 224408"/>
                  <a:gd name="connsiteX17" fmla="*/ 220885 w 220884"/>
                  <a:gd name="connsiteY17" fmla="*/ 93726 h 224408"/>
                  <a:gd name="connsiteX18" fmla="*/ 217742 w 220884"/>
                  <a:gd name="connsiteY18" fmla="*/ 47149 h 224408"/>
                  <a:gd name="connsiteX19" fmla="*/ 155543 w 220884"/>
                  <a:gd name="connsiteY19" fmla="*/ 121920 h 224408"/>
                  <a:gd name="connsiteX20" fmla="*/ 154686 w 220884"/>
                  <a:gd name="connsiteY20" fmla="*/ 146399 h 224408"/>
                  <a:gd name="connsiteX21" fmla="*/ 147923 w 220884"/>
                  <a:gd name="connsiteY21" fmla="*/ 159544 h 224408"/>
                  <a:gd name="connsiteX22" fmla="*/ 132874 w 220884"/>
                  <a:gd name="connsiteY22" fmla="*/ 168688 h 224408"/>
                  <a:gd name="connsiteX23" fmla="*/ 110871 w 220884"/>
                  <a:gd name="connsiteY23" fmla="*/ 171926 h 224408"/>
                  <a:gd name="connsiteX24" fmla="*/ 89440 w 220884"/>
                  <a:gd name="connsiteY24" fmla="*/ 168878 h 224408"/>
                  <a:gd name="connsiteX25" fmla="*/ 74104 w 220884"/>
                  <a:gd name="connsiteY25" fmla="*/ 159830 h 224408"/>
                  <a:gd name="connsiteX26" fmla="*/ 67151 w 220884"/>
                  <a:gd name="connsiteY26" fmla="*/ 146780 h 224408"/>
                  <a:gd name="connsiteX27" fmla="*/ 66008 w 220884"/>
                  <a:gd name="connsiteY27" fmla="*/ 121825 h 224408"/>
                  <a:gd name="connsiteX28" fmla="*/ 66008 w 220884"/>
                  <a:gd name="connsiteY28" fmla="*/ 102203 h 224408"/>
                  <a:gd name="connsiteX29" fmla="*/ 66961 w 220884"/>
                  <a:gd name="connsiteY29" fmla="*/ 77724 h 224408"/>
                  <a:gd name="connsiteX30" fmla="*/ 73628 w 220884"/>
                  <a:gd name="connsiteY30" fmla="*/ 64675 h 224408"/>
                  <a:gd name="connsiteX31" fmla="*/ 88678 w 220884"/>
                  <a:gd name="connsiteY31" fmla="*/ 55436 h 224408"/>
                  <a:gd name="connsiteX32" fmla="*/ 110871 w 220884"/>
                  <a:gd name="connsiteY32" fmla="*/ 52292 h 224408"/>
                  <a:gd name="connsiteX33" fmla="*/ 132207 w 220884"/>
                  <a:gd name="connsiteY33" fmla="*/ 55340 h 224408"/>
                  <a:gd name="connsiteX34" fmla="*/ 147638 w 220884"/>
                  <a:gd name="connsiteY34" fmla="*/ 64294 h 224408"/>
                  <a:gd name="connsiteX35" fmla="*/ 154686 w 220884"/>
                  <a:gd name="connsiteY35" fmla="*/ 77438 h 224408"/>
                  <a:gd name="connsiteX36" fmla="*/ 155543 w 220884"/>
                  <a:gd name="connsiteY36" fmla="*/ 102203 h 224408"/>
                  <a:gd name="connsiteX37" fmla="*/ 155543 w 220884"/>
                  <a:gd name="connsiteY37" fmla="*/ 121920 h 2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20884" h="224408">
                    <a:moveTo>
                      <a:pt x="217742" y="47149"/>
                    </a:moveTo>
                    <a:cubicBezTo>
                      <a:pt x="216122" y="38195"/>
                      <a:pt x="210598" y="30099"/>
                      <a:pt x="201168" y="22574"/>
                    </a:cubicBezTo>
                    <a:cubicBezTo>
                      <a:pt x="191548" y="15049"/>
                      <a:pt x="178879" y="9334"/>
                      <a:pt x="163259" y="5715"/>
                    </a:cubicBezTo>
                    <a:cubicBezTo>
                      <a:pt x="147638" y="1905"/>
                      <a:pt x="129921" y="0"/>
                      <a:pt x="110300" y="0"/>
                    </a:cubicBezTo>
                    <a:cubicBezTo>
                      <a:pt x="89726" y="0"/>
                      <a:pt x="71628" y="1905"/>
                      <a:pt x="56007" y="6001"/>
                    </a:cubicBezTo>
                    <a:cubicBezTo>
                      <a:pt x="40577" y="9906"/>
                      <a:pt x="28099" y="15716"/>
                      <a:pt x="19050" y="23146"/>
                    </a:cubicBezTo>
                    <a:cubicBezTo>
                      <a:pt x="9811" y="30575"/>
                      <a:pt x="4381" y="38862"/>
                      <a:pt x="2667" y="47815"/>
                    </a:cubicBezTo>
                    <a:cubicBezTo>
                      <a:pt x="762" y="56864"/>
                      <a:pt x="0" y="72104"/>
                      <a:pt x="0" y="93726"/>
                    </a:cubicBezTo>
                    <a:lnTo>
                      <a:pt x="0" y="130492"/>
                    </a:lnTo>
                    <a:cubicBezTo>
                      <a:pt x="0" y="152686"/>
                      <a:pt x="1048" y="168307"/>
                      <a:pt x="2762" y="177070"/>
                    </a:cubicBezTo>
                    <a:cubicBezTo>
                      <a:pt x="4381" y="185928"/>
                      <a:pt x="10287" y="194215"/>
                      <a:pt x="19622" y="201739"/>
                    </a:cubicBezTo>
                    <a:cubicBezTo>
                      <a:pt x="29147" y="209264"/>
                      <a:pt x="41720" y="214884"/>
                      <a:pt x="57341" y="218694"/>
                    </a:cubicBezTo>
                    <a:cubicBezTo>
                      <a:pt x="73057" y="222313"/>
                      <a:pt x="90773" y="224409"/>
                      <a:pt x="110300" y="224409"/>
                    </a:cubicBezTo>
                    <a:cubicBezTo>
                      <a:pt x="131159" y="224409"/>
                      <a:pt x="149066" y="222313"/>
                      <a:pt x="164783" y="218408"/>
                    </a:cubicBezTo>
                    <a:cubicBezTo>
                      <a:pt x="180308" y="214408"/>
                      <a:pt x="192691" y="208788"/>
                      <a:pt x="201835" y="201263"/>
                    </a:cubicBezTo>
                    <a:cubicBezTo>
                      <a:pt x="210979" y="193834"/>
                      <a:pt x="216313" y="185547"/>
                      <a:pt x="218027" y="176498"/>
                    </a:cubicBezTo>
                    <a:cubicBezTo>
                      <a:pt x="219932" y="167640"/>
                      <a:pt x="220885" y="152305"/>
                      <a:pt x="220885" y="130492"/>
                    </a:cubicBezTo>
                    <a:lnTo>
                      <a:pt x="220885" y="93726"/>
                    </a:lnTo>
                    <a:cubicBezTo>
                      <a:pt x="220790" y="71533"/>
                      <a:pt x="219932" y="56007"/>
                      <a:pt x="217742" y="47149"/>
                    </a:cubicBezTo>
                    <a:close/>
                    <a:moveTo>
                      <a:pt x="155543" y="121920"/>
                    </a:moveTo>
                    <a:cubicBezTo>
                      <a:pt x="155543" y="133445"/>
                      <a:pt x="155258" y="141637"/>
                      <a:pt x="154686" y="146399"/>
                    </a:cubicBezTo>
                    <a:cubicBezTo>
                      <a:pt x="154019" y="151257"/>
                      <a:pt x="151829" y="155543"/>
                      <a:pt x="147923" y="159544"/>
                    </a:cubicBezTo>
                    <a:cubicBezTo>
                      <a:pt x="144209" y="163544"/>
                      <a:pt x="139256" y="166592"/>
                      <a:pt x="132874" y="168688"/>
                    </a:cubicBezTo>
                    <a:cubicBezTo>
                      <a:pt x="126587" y="170879"/>
                      <a:pt x="119158" y="171926"/>
                      <a:pt x="110871" y="171926"/>
                    </a:cubicBezTo>
                    <a:cubicBezTo>
                      <a:pt x="102870" y="171926"/>
                      <a:pt x="95821" y="170879"/>
                      <a:pt x="89440" y="168878"/>
                    </a:cubicBezTo>
                    <a:cubicBezTo>
                      <a:pt x="83058" y="166878"/>
                      <a:pt x="77915" y="163830"/>
                      <a:pt x="74104" y="159830"/>
                    </a:cubicBezTo>
                    <a:cubicBezTo>
                      <a:pt x="70199" y="155829"/>
                      <a:pt x="67818" y="151448"/>
                      <a:pt x="67151" y="146780"/>
                    </a:cubicBezTo>
                    <a:cubicBezTo>
                      <a:pt x="66389" y="141923"/>
                      <a:pt x="66008" y="133636"/>
                      <a:pt x="66008" y="121825"/>
                    </a:cubicBezTo>
                    <a:lnTo>
                      <a:pt x="66008" y="102203"/>
                    </a:lnTo>
                    <a:cubicBezTo>
                      <a:pt x="66008" y="90678"/>
                      <a:pt x="66389" y="82487"/>
                      <a:pt x="66961" y="77724"/>
                    </a:cubicBezTo>
                    <a:cubicBezTo>
                      <a:pt x="67818" y="72962"/>
                      <a:pt x="70009" y="68485"/>
                      <a:pt x="73628" y="64675"/>
                    </a:cubicBezTo>
                    <a:cubicBezTo>
                      <a:pt x="77438" y="60579"/>
                      <a:pt x="82391" y="57626"/>
                      <a:pt x="88678" y="55436"/>
                    </a:cubicBezTo>
                    <a:cubicBezTo>
                      <a:pt x="95060" y="53340"/>
                      <a:pt x="102489" y="52292"/>
                      <a:pt x="110871" y="52292"/>
                    </a:cubicBezTo>
                    <a:cubicBezTo>
                      <a:pt x="118872" y="52292"/>
                      <a:pt x="126016" y="53245"/>
                      <a:pt x="132207" y="55340"/>
                    </a:cubicBezTo>
                    <a:cubicBezTo>
                      <a:pt x="138684" y="57340"/>
                      <a:pt x="143827" y="60293"/>
                      <a:pt x="147638" y="64294"/>
                    </a:cubicBezTo>
                    <a:cubicBezTo>
                      <a:pt x="151543" y="68294"/>
                      <a:pt x="153924" y="72676"/>
                      <a:pt x="154686" y="77438"/>
                    </a:cubicBezTo>
                    <a:cubicBezTo>
                      <a:pt x="155258" y="82201"/>
                      <a:pt x="155543" y="90392"/>
                      <a:pt x="155543" y="102203"/>
                    </a:cubicBezTo>
                    <a:lnTo>
                      <a:pt x="155543" y="12192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BF8AFD86-BBA1-46B9-A6E3-A4C211BC0494}"/>
                  </a:ext>
                </a:extLst>
              </p:cNvPr>
              <p:cNvSpPr/>
              <p:nvPr/>
            </p:nvSpPr>
            <p:spPr>
              <a:xfrm>
                <a:off x="13162286" y="832421"/>
                <a:ext cx="208025" cy="216788"/>
              </a:xfrm>
              <a:custGeom>
                <a:avLst/>
                <a:gdLst>
                  <a:gd name="connsiteX0" fmla="*/ 0 w 208025"/>
                  <a:gd name="connsiteY0" fmla="*/ 216789 h 216788"/>
                  <a:gd name="connsiteX1" fmla="*/ 63055 w 208025"/>
                  <a:gd name="connsiteY1" fmla="*/ 216789 h 216788"/>
                  <a:gd name="connsiteX2" fmla="*/ 63055 w 208025"/>
                  <a:gd name="connsiteY2" fmla="*/ 97822 h 216788"/>
                  <a:gd name="connsiteX3" fmla="*/ 144685 w 208025"/>
                  <a:gd name="connsiteY3" fmla="*/ 216789 h 216788"/>
                  <a:gd name="connsiteX4" fmla="*/ 208026 w 208025"/>
                  <a:gd name="connsiteY4" fmla="*/ 216789 h 216788"/>
                  <a:gd name="connsiteX5" fmla="*/ 208026 w 208025"/>
                  <a:gd name="connsiteY5" fmla="*/ 0 h 216788"/>
                  <a:gd name="connsiteX6" fmla="*/ 144685 w 208025"/>
                  <a:gd name="connsiteY6" fmla="*/ 0 h 216788"/>
                  <a:gd name="connsiteX7" fmla="*/ 144685 w 208025"/>
                  <a:gd name="connsiteY7" fmla="*/ 119920 h 216788"/>
                  <a:gd name="connsiteX8" fmla="*/ 62770 w 208025"/>
                  <a:gd name="connsiteY8" fmla="*/ 0 h 216788"/>
                  <a:gd name="connsiteX9" fmla="*/ 0 w 208025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5" h="216788">
                    <a:moveTo>
                      <a:pt x="0" y="216789"/>
                    </a:moveTo>
                    <a:lnTo>
                      <a:pt x="63055" y="216789"/>
                    </a:lnTo>
                    <a:lnTo>
                      <a:pt x="63055" y="97822"/>
                    </a:lnTo>
                    <a:lnTo>
                      <a:pt x="144685" y="216789"/>
                    </a:lnTo>
                    <a:lnTo>
                      <a:pt x="208026" y="216789"/>
                    </a:lnTo>
                    <a:lnTo>
                      <a:pt x="208026" y="0"/>
                    </a:lnTo>
                    <a:lnTo>
                      <a:pt x="144685" y="0"/>
                    </a:lnTo>
                    <a:lnTo>
                      <a:pt x="144685" y="119920"/>
                    </a:lnTo>
                    <a:lnTo>
                      <a:pt x="6277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DFCD14F0-493C-4EB4-8D60-F13C076B52CF}"/>
                  </a:ext>
                </a:extLst>
              </p:cNvPr>
              <p:cNvSpPr/>
              <p:nvPr/>
            </p:nvSpPr>
            <p:spPr>
              <a:xfrm>
                <a:off x="12807956" y="832421"/>
                <a:ext cx="68008" cy="216789"/>
              </a:xfrm>
              <a:custGeom>
                <a:avLst/>
                <a:gdLst>
                  <a:gd name="connsiteX0" fmla="*/ 0 w 68008"/>
                  <a:gd name="connsiteY0" fmla="*/ 0 h 216789"/>
                  <a:gd name="connsiteX1" fmla="*/ 68009 w 68008"/>
                  <a:gd name="connsiteY1" fmla="*/ 0 h 216789"/>
                  <a:gd name="connsiteX2" fmla="*/ 68009 w 68008"/>
                  <a:gd name="connsiteY2" fmla="*/ 216789 h 216789"/>
                  <a:gd name="connsiteX3" fmla="*/ 0 w 68008"/>
                  <a:gd name="connsiteY3" fmla="*/ 216789 h 2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008" h="216789">
                    <a:moveTo>
                      <a:pt x="0" y="0"/>
                    </a:moveTo>
                    <a:lnTo>
                      <a:pt x="68009" y="0"/>
                    </a:lnTo>
                    <a:lnTo>
                      <a:pt x="68009" y="216789"/>
                    </a:lnTo>
                    <a:lnTo>
                      <a:pt x="0" y="21678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6A43382A-F7F8-4AE3-90E3-C6860906C732}"/>
                  </a:ext>
                </a:extLst>
              </p:cNvPr>
              <p:cNvSpPr/>
              <p:nvPr/>
            </p:nvSpPr>
            <p:spPr>
              <a:xfrm>
                <a:off x="12602025" y="832421"/>
                <a:ext cx="172974" cy="216788"/>
              </a:xfrm>
              <a:custGeom>
                <a:avLst/>
                <a:gdLst>
                  <a:gd name="connsiteX0" fmla="*/ 0 w 172974"/>
                  <a:gd name="connsiteY0" fmla="*/ 216789 h 216788"/>
                  <a:gd name="connsiteX1" fmla="*/ 172974 w 172974"/>
                  <a:gd name="connsiteY1" fmla="*/ 216789 h 216788"/>
                  <a:gd name="connsiteX2" fmla="*/ 172974 w 172974"/>
                  <a:gd name="connsiteY2" fmla="*/ 163544 h 216788"/>
                  <a:gd name="connsiteX3" fmla="*/ 68104 w 172974"/>
                  <a:gd name="connsiteY3" fmla="*/ 163544 h 216788"/>
                  <a:gd name="connsiteX4" fmla="*/ 68104 w 172974"/>
                  <a:gd name="connsiteY4" fmla="*/ 0 h 216788"/>
                  <a:gd name="connsiteX5" fmla="*/ 0 w 172974"/>
                  <a:gd name="connsiteY5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974" h="216788">
                    <a:moveTo>
                      <a:pt x="0" y="216789"/>
                    </a:moveTo>
                    <a:lnTo>
                      <a:pt x="172974" y="216789"/>
                    </a:lnTo>
                    <a:lnTo>
                      <a:pt x="172974" y="163544"/>
                    </a:lnTo>
                    <a:lnTo>
                      <a:pt x="68104" y="163544"/>
                    </a:lnTo>
                    <a:lnTo>
                      <a:pt x="6810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8A3F38A8-7C6B-469C-9071-98B414C0BB3B}"/>
                  </a:ext>
                </a:extLst>
              </p:cNvPr>
              <p:cNvSpPr/>
              <p:nvPr/>
            </p:nvSpPr>
            <p:spPr>
              <a:xfrm>
                <a:off x="12319132" y="832421"/>
                <a:ext cx="244602" cy="216788"/>
              </a:xfrm>
              <a:custGeom>
                <a:avLst/>
                <a:gdLst>
                  <a:gd name="connsiteX0" fmla="*/ 0 w 244602"/>
                  <a:gd name="connsiteY0" fmla="*/ 216789 h 216788"/>
                  <a:gd name="connsiteX1" fmla="*/ 54959 w 244602"/>
                  <a:gd name="connsiteY1" fmla="*/ 216789 h 216788"/>
                  <a:gd name="connsiteX2" fmla="*/ 54959 w 244602"/>
                  <a:gd name="connsiteY2" fmla="*/ 51435 h 216788"/>
                  <a:gd name="connsiteX3" fmla="*/ 97250 w 244602"/>
                  <a:gd name="connsiteY3" fmla="*/ 216789 h 216788"/>
                  <a:gd name="connsiteX4" fmla="*/ 147161 w 244602"/>
                  <a:gd name="connsiteY4" fmla="*/ 216789 h 216788"/>
                  <a:gd name="connsiteX5" fmla="*/ 189548 w 244602"/>
                  <a:gd name="connsiteY5" fmla="*/ 47625 h 216788"/>
                  <a:gd name="connsiteX6" fmla="*/ 189548 w 244602"/>
                  <a:gd name="connsiteY6" fmla="*/ 216789 h 216788"/>
                  <a:gd name="connsiteX7" fmla="*/ 244602 w 244602"/>
                  <a:gd name="connsiteY7" fmla="*/ 216789 h 216788"/>
                  <a:gd name="connsiteX8" fmla="*/ 244602 w 244602"/>
                  <a:gd name="connsiteY8" fmla="*/ 0 h 216788"/>
                  <a:gd name="connsiteX9" fmla="*/ 148971 w 244602"/>
                  <a:gd name="connsiteY9" fmla="*/ 0 h 216788"/>
                  <a:gd name="connsiteX10" fmla="*/ 122682 w 244602"/>
                  <a:gd name="connsiteY10" fmla="*/ 108775 h 216788"/>
                  <a:gd name="connsiteX11" fmla="*/ 96012 w 244602"/>
                  <a:gd name="connsiteY11" fmla="*/ 0 h 216788"/>
                  <a:gd name="connsiteX12" fmla="*/ 0 w 244602"/>
                  <a:gd name="connsiteY12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602" h="216788">
                    <a:moveTo>
                      <a:pt x="0" y="216789"/>
                    </a:moveTo>
                    <a:lnTo>
                      <a:pt x="54959" y="216789"/>
                    </a:lnTo>
                    <a:lnTo>
                      <a:pt x="54959" y="51435"/>
                    </a:lnTo>
                    <a:lnTo>
                      <a:pt x="97250" y="216789"/>
                    </a:lnTo>
                    <a:lnTo>
                      <a:pt x="147161" y="216789"/>
                    </a:lnTo>
                    <a:lnTo>
                      <a:pt x="189548" y="47625"/>
                    </a:lnTo>
                    <a:lnTo>
                      <a:pt x="189548" y="216789"/>
                    </a:lnTo>
                    <a:lnTo>
                      <a:pt x="244602" y="216789"/>
                    </a:lnTo>
                    <a:lnTo>
                      <a:pt x="244602" y="0"/>
                    </a:lnTo>
                    <a:lnTo>
                      <a:pt x="148971" y="0"/>
                    </a:lnTo>
                    <a:lnTo>
                      <a:pt x="122682" y="108775"/>
                    </a:lnTo>
                    <a:lnTo>
                      <a:pt x="9601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612E99F7-45B6-446D-A765-0A9DDACAC089}"/>
                  </a:ext>
                </a:extLst>
              </p:cNvPr>
              <p:cNvSpPr/>
              <p:nvPr/>
            </p:nvSpPr>
            <p:spPr>
              <a:xfrm>
                <a:off x="11575040" y="832421"/>
                <a:ext cx="209549" cy="216788"/>
              </a:xfrm>
              <a:custGeom>
                <a:avLst/>
                <a:gdLst>
                  <a:gd name="connsiteX0" fmla="*/ 0 w 209549"/>
                  <a:gd name="connsiteY0" fmla="*/ 46196 h 216788"/>
                  <a:gd name="connsiteX1" fmla="*/ 125825 w 209549"/>
                  <a:gd name="connsiteY1" fmla="*/ 46196 h 216788"/>
                  <a:gd name="connsiteX2" fmla="*/ 0 w 209549"/>
                  <a:gd name="connsiteY2" fmla="*/ 171831 h 216788"/>
                  <a:gd name="connsiteX3" fmla="*/ 0 w 209549"/>
                  <a:gd name="connsiteY3" fmla="*/ 216789 h 216788"/>
                  <a:gd name="connsiteX4" fmla="*/ 209550 w 209549"/>
                  <a:gd name="connsiteY4" fmla="*/ 216789 h 216788"/>
                  <a:gd name="connsiteX5" fmla="*/ 209550 w 209549"/>
                  <a:gd name="connsiteY5" fmla="*/ 170212 h 216788"/>
                  <a:gd name="connsiteX6" fmla="*/ 83249 w 209549"/>
                  <a:gd name="connsiteY6" fmla="*/ 170212 h 216788"/>
                  <a:gd name="connsiteX7" fmla="*/ 208693 w 209549"/>
                  <a:gd name="connsiteY7" fmla="*/ 44863 h 216788"/>
                  <a:gd name="connsiteX8" fmla="*/ 208693 w 209549"/>
                  <a:gd name="connsiteY8" fmla="*/ 0 h 216788"/>
                  <a:gd name="connsiteX9" fmla="*/ 0 w 209549"/>
                  <a:gd name="connsiteY9" fmla="*/ 0 h 2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49" h="216788">
                    <a:moveTo>
                      <a:pt x="0" y="46196"/>
                    </a:moveTo>
                    <a:lnTo>
                      <a:pt x="125825" y="46196"/>
                    </a:lnTo>
                    <a:lnTo>
                      <a:pt x="0" y="171831"/>
                    </a:lnTo>
                    <a:lnTo>
                      <a:pt x="0" y="216789"/>
                    </a:lnTo>
                    <a:lnTo>
                      <a:pt x="209550" y="216789"/>
                    </a:lnTo>
                    <a:lnTo>
                      <a:pt x="209550" y="170212"/>
                    </a:lnTo>
                    <a:lnTo>
                      <a:pt x="83249" y="170212"/>
                    </a:lnTo>
                    <a:lnTo>
                      <a:pt x="208693" y="44863"/>
                    </a:lnTo>
                    <a:lnTo>
                      <a:pt x="20869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867101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AutoShape 3"/>
          <p:cNvSpPr>
            <a:spLocks noChangeAspect="1" noChangeArrowheads="1" noTextEdit="1"/>
          </p:cNvSpPr>
          <p:nvPr userDrawn="1"/>
        </p:nvSpPr>
        <p:spPr bwMode="auto">
          <a:xfrm>
            <a:off x="6527800" y="3789363"/>
            <a:ext cx="3487738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6" name="Freeform 6"/>
          <p:cNvSpPr/>
          <p:nvPr userDrawn="1"/>
        </p:nvSpPr>
        <p:spPr bwMode="auto">
          <a:xfrm>
            <a:off x="6527800" y="3792538"/>
            <a:ext cx="3487738" cy="1076325"/>
          </a:xfrm>
          <a:custGeom>
            <a:avLst/>
            <a:gdLst>
              <a:gd name="T0" fmla="*/ 2197 w 2197"/>
              <a:gd name="T1" fmla="*/ 678 h 678"/>
              <a:gd name="T2" fmla="*/ 0 w 2197"/>
              <a:gd name="T3" fmla="*/ 678 h 678"/>
              <a:gd name="T4" fmla="*/ 0 w 2197"/>
              <a:gd name="T5" fmla="*/ 0 h 678"/>
              <a:gd name="T6" fmla="*/ 1929 w 2197"/>
              <a:gd name="T7" fmla="*/ 0 h 678"/>
              <a:gd name="T8" fmla="*/ 2197 w 2197"/>
              <a:gd name="T9" fmla="*/ 678 h 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97" h="678">
                <a:moveTo>
                  <a:pt x="2197" y="678"/>
                </a:moveTo>
                <a:lnTo>
                  <a:pt x="0" y="678"/>
                </a:lnTo>
                <a:lnTo>
                  <a:pt x="0" y="0"/>
                </a:lnTo>
                <a:lnTo>
                  <a:pt x="1929" y="0"/>
                </a:lnTo>
                <a:lnTo>
                  <a:pt x="2197" y="67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CC2DD179-9A2F-4052-A4D6-C888E26196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5" y="0"/>
            <a:ext cx="5980176" cy="6858000"/>
          </a:xfrm>
          <a:prstGeom prst="rect">
            <a:avLst/>
          </a:prstGeom>
        </p:spPr>
      </p:pic>
      <p:sp>
        <p:nvSpPr>
          <p:cNvPr id="18" name="文本框 71">
            <a:extLst>
              <a:ext uri="{FF2B5EF4-FFF2-40B4-BE49-F238E27FC236}">
                <a16:creationId xmlns:a16="http://schemas.microsoft.com/office/drawing/2014/main" id="{B1B2CE81-8163-4024-AEF7-7FD7448B23D4}"/>
              </a:ext>
            </a:extLst>
          </p:cNvPr>
          <p:cNvSpPr txBox="1"/>
          <p:nvPr userDrawn="1"/>
        </p:nvSpPr>
        <p:spPr>
          <a:xfrm>
            <a:off x="4583832" y="404664"/>
            <a:ext cx="1046440" cy="2677656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目</a:t>
            </a:r>
            <a:endParaRPr lang="en-US" altLang="zh-CN" sz="5600" b="1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zh-CN" altLang="en-US" sz="5600" b="1" dirty="0">
                <a:solidFill>
                  <a:schemeClr val="bg1"/>
                </a:solidFill>
                <a:latin typeface="+mj-ea"/>
                <a:ea typeface="+mj-ea"/>
              </a:rPr>
              <a:t>    录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1">
                  <a:lumMod val="40000"/>
                  <a:lumOff val="60000"/>
                  <a:shade val="67500"/>
                  <a:satMod val="115000"/>
                </a:schemeClr>
              </a:gs>
              <a:gs pos="0">
                <a:schemeClr val="accent1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 bwMode="auto">
          <a:xfrm>
            <a:off x="0" y="2636912"/>
            <a:ext cx="12192000" cy="1222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 userDrawn="1"/>
        </p:nvSpPr>
        <p:spPr bwMode="auto">
          <a:xfrm>
            <a:off x="1227888" y="2636912"/>
            <a:ext cx="2334468" cy="1222264"/>
          </a:xfrm>
          <a:custGeom>
            <a:avLst/>
            <a:gdLst>
              <a:gd name="connsiteX0" fmla="*/ 0 w 4263490"/>
              <a:gd name="connsiteY0" fmla="*/ 0 h 2232248"/>
              <a:gd name="connsiteX1" fmla="*/ 3376315 w 4263490"/>
              <a:gd name="connsiteY1" fmla="*/ 0 h 2232248"/>
              <a:gd name="connsiteX2" fmla="*/ 4263490 w 4263490"/>
              <a:gd name="connsiteY2" fmla="*/ 2232248 h 2232248"/>
              <a:gd name="connsiteX3" fmla="*/ 0 w 4263490"/>
              <a:gd name="connsiteY3" fmla="*/ 2232248 h 2232248"/>
              <a:gd name="connsiteX4" fmla="*/ 0 w 4263490"/>
              <a:gd name="connsiteY4" fmla="*/ 0 h 2232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3490" h="2232248">
                <a:moveTo>
                  <a:pt x="0" y="0"/>
                </a:moveTo>
                <a:lnTo>
                  <a:pt x="3376315" y="0"/>
                </a:lnTo>
                <a:lnTo>
                  <a:pt x="4263490" y="2232248"/>
                </a:lnTo>
                <a:lnTo>
                  <a:pt x="0" y="223224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zh-CN" altLang="en-US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3935760" y="2886881"/>
            <a:ext cx="6984776" cy="648072"/>
          </a:xfrm>
        </p:spPr>
        <p:txBody>
          <a:bodyPr>
            <a:noAutofit/>
          </a:bodyPr>
          <a:lstStyle>
            <a:lvl1pPr marL="0" indent="0">
              <a:buNone/>
              <a:defRPr sz="4400" b="1" baseline="0">
                <a:solidFill>
                  <a:schemeClr val="accent2"/>
                </a:solidFill>
              </a:defRPr>
            </a:lvl1pPr>
          </a:lstStyle>
          <a:p>
            <a:r>
              <a:rPr lang="en-US" altLang="zh-CN" dirty="0"/>
              <a:t>CLICK TO ADD TITLE 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 hasCustomPrompt="1"/>
          </p:nvPr>
        </p:nvSpPr>
        <p:spPr>
          <a:xfrm>
            <a:off x="1545704" y="2650902"/>
            <a:ext cx="1381944" cy="1210146"/>
          </a:xfrm>
        </p:spPr>
        <p:txBody>
          <a:bodyPr>
            <a:normAutofit/>
          </a:bodyPr>
          <a:lstStyle>
            <a:lvl1pPr>
              <a:defRPr sz="6600" b="1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正文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"/>
          <p:cNvSpPr/>
          <p:nvPr/>
        </p:nvSpPr>
        <p:spPr>
          <a:xfrm>
            <a:off x="0" y="6479282"/>
            <a:ext cx="12192000" cy="378719"/>
          </a:xfrm>
          <a:prstGeom prst="rect">
            <a:avLst/>
          </a:prstGeom>
          <a:solidFill>
            <a:srgbClr val="38384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576758" y="6536938"/>
            <a:ext cx="279883" cy="27699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3A61D6C4-C5F2-4E14-81D4-B07C3A64682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49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512762" y="1148295"/>
            <a:ext cx="11166476" cy="5184776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2000">
                <a:solidFill>
                  <a:srgbClr val="383841"/>
                </a:solidFill>
              </a:defRPr>
            </a:lvl1pPr>
            <a:lvl2pPr marL="695325" indent="-238125">
              <a:spcBef>
                <a:spcPts val="400"/>
              </a:spcBef>
              <a:defRPr sz="2000">
                <a:solidFill>
                  <a:srgbClr val="383841"/>
                </a:solidFill>
              </a:defRPr>
            </a:lvl2pPr>
            <a:lvl3pPr marL="1104900" indent="-190500">
              <a:spcBef>
                <a:spcPts val="400"/>
              </a:spcBef>
              <a:defRPr sz="2000">
                <a:solidFill>
                  <a:srgbClr val="383841"/>
                </a:solidFill>
              </a:defRPr>
            </a:lvl3pPr>
            <a:lvl4pPr marL="16002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4pPr>
            <a:lvl5pPr marL="20574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dirty="0"/>
          </a:p>
        </p:txBody>
      </p:sp>
      <p:sp>
        <p:nvSpPr>
          <p:cNvPr id="50" name="组合 27"/>
          <p:cNvSpPr/>
          <p:nvPr/>
        </p:nvSpPr>
        <p:spPr>
          <a:xfrm>
            <a:off x="0" y="6478606"/>
            <a:ext cx="1246188" cy="3793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0" y="0"/>
                </a:lnTo>
                <a:lnTo>
                  <a:pt x="18753" y="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58" name="ZV-E-White-H.png" descr="ZV-E-White-H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7000" y="6573837"/>
            <a:ext cx="838200" cy="2032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pSp>
        <p:nvGrpSpPr>
          <p:cNvPr id="15" name="组合 47"/>
          <p:cNvGrpSpPr/>
          <p:nvPr userDrawn="1"/>
        </p:nvGrpSpPr>
        <p:grpSpPr bwMode="auto">
          <a:xfrm>
            <a:off x="7697120" y="188943"/>
            <a:ext cx="486965" cy="373063"/>
            <a:chOff x="0" y="0"/>
            <a:chExt cx="648072" cy="372700"/>
          </a:xfrm>
        </p:grpSpPr>
        <p:sp>
          <p:nvSpPr>
            <p:cNvPr id="16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17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18" name="直角三角形 46"/>
            <p:cNvSpPr>
              <a:spLocks noChangeArrowheads="1"/>
            </p:cNvSpPr>
            <p:nvPr userDrawn="1"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</p:grpSp>
      <p:sp>
        <p:nvSpPr>
          <p:cNvPr id="19" name="矩形 41"/>
          <p:cNvSpPr>
            <a:spLocks noChangeArrowheads="1"/>
          </p:cNvSpPr>
          <p:nvPr userDrawn="1"/>
        </p:nvSpPr>
        <p:spPr bwMode="auto">
          <a:xfrm>
            <a:off x="8218677" y="188916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20" name="直角三角形 42"/>
          <p:cNvSpPr>
            <a:spLocks noChangeArrowheads="1"/>
          </p:cNvSpPr>
          <p:nvPr userDrawn="1"/>
        </p:nvSpPr>
        <p:spPr bwMode="auto">
          <a:xfrm>
            <a:off x="8218692" y="188916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21" name="直接连接符 49"/>
          <p:cNvSpPr>
            <a:spLocks noChangeShapeType="1"/>
          </p:cNvSpPr>
          <p:nvPr userDrawn="1"/>
        </p:nvSpPr>
        <p:spPr bwMode="auto">
          <a:xfrm>
            <a:off x="197646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2" name="直接连接符 51"/>
          <p:cNvSpPr>
            <a:spLocks noChangeShapeType="1"/>
          </p:cNvSpPr>
          <p:nvPr userDrawn="1"/>
        </p:nvSpPr>
        <p:spPr bwMode="auto">
          <a:xfrm>
            <a:off x="8184148" y="144589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白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6479282"/>
            <a:ext cx="12192000" cy="3787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9264352" y="6492875"/>
            <a:ext cx="259228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grpSp>
        <p:nvGrpSpPr>
          <p:cNvPr id="22" name="组合 21"/>
          <p:cNvGrpSpPr/>
          <p:nvPr userDrawn="1"/>
        </p:nvGrpSpPr>
        <p:grpSpPr>
          <a:xfrm>
            <a:off x="0" y="6478607"/>
            <a:ext cx="1246188" cy="379394"/>
            <a:chOff x="1298575" y="6478606"/>
            <a:chExt cx="1246188" cy="379413"/>
          </a:xfrm>
        </p:grpSpPr>
        <p:sp>
          <p:nvSpPr>
            <p:cNvPr id="23" name="Freeform 5"/>
            <p:cNvSpPr/>
            <p:nvPr userDrawn="1"/>
          </p:nvSpPr>
          <p:spPr bwMode="auto">
            <a:xfrm>
              <a:off x="1298575" y="6478606"/>
              <a:ext cx="1246188" cy="379413"/>
            </a:xfrm>
            <a:custGeom>
              <a:avLst/>
              <a:gdLst>
                <a:gd name="T0" fmla="*/ 16485 w 16485"/>
                <a:gd name="T1" fmla="*/ 5019 h 5019"/>
                <a:gd name="T2" fmla="*/ 0 w 16485"/>
                <a:gd name="T3" fmla="*/ 5019 h 5019"/>
                <a:gd name="T4" fmla="*/ 0 w 16485"/>
                <a:gd name="T5" fmla="*/ 0 h 5019"/>
                <a:gd name="T6" fmla="*/ 14312 w 16485"/>
                <a:gd name="T7" fmla="*/ 0 h 5019"/>
                <a:gd name="T8" fmla="*/ 16485 w 16485"/>
                <a:gd name="T9" fmla="*/ 5019 h 50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85" h="5019">
                  <a:moveTo>
                    <a:pt x="16485" y="5019"/>
                  </a:moveTo>
                  <a:lnTo>
                    <a:pt x="0" y="5019"/>
                  </a:lnTo>
                  <a:lnTo>
                    <a:pt x="0" y="0"/>
                  </a:lnTo>
                  <a:lnTo>
                    <a:pt x="14312" y="0"/>
                  </a:lnTo>
                  <a:lnTo>
                    <a:pt x="16485" y="501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6"/>
            <p:cNvSpPr>
              <a:spLocks noEditPoints="1"/>
            </p:cNvSpPr>
            <p:nvPr userDrawn="1"/>
          </p:nvSpPr>
          <p:spPr bwMode="auto">
            <a:xfrm>
              <a:off x="2076450" y="6613544"/>
              <a:ext cx="106363" cy="107950"/>
            </a:xfrm>
            <a:custGeom>
              <a:avLst/>
              <a:gdLst>
                <a:gd name="T0" fmla="*/ 991 w 1407"/>
                <a:gd name="T1" fmla="*/ 874 h 1434"/>
                <a:gd name="T2" fmla="*/ 984 w 1407"/>
                <a:gd name="T3" fmla="*/ 948 h 1434"/>
                <a:gd name="T4" fmla="*/ 960 w 1407"/>
                <a:gd name="T5" fmla="*/ 1000 h 1434"/>
                <a:gd name="T6" fmla="*/ 914 w 1407"/>
                <a:gd name="T7" fmla="*/ 1047 h 1434"/>
                <a:gd name="T8" fmla="*/ 848 w 1407"/>
                <a:gd name="T9" fmla="*/ 1079 h 1434"/>
                <a:gd name="T10" fmla="*/ 764 w 1407"/>
                <a:gd name="T11" fmla="*/ 1096 h 1434"/>
                <a:gd name="T12" fmla="*/ 670 w 1407"/>
                <a:gd name="T13" fmla="*/ 1098 h 1434"/>
                <a:gd name="T14" fmla="*/ 585 w 1407"/>
                <a:gd name="T15" fmla="*/ 1085 h 1434"/>
                <a:gd name="T16" fmla="*/ 514 w 1407"/>
                <a:gd name="T17" fmla="*/ 1056 h 1434"/>
                <a:gd name="T18" fmla="*/ 462 w 1407"/>
                <a:gd name="T19" fmla="*/ 1013 h 1434"/>
                <a:gd name="T20" fmla="*/ 433 w 1407"/>
                <a:gd name="T21" fmla="*/ 961 h 1434"/>
                <a:gd name="T22" fmla="*/ 423 w 1407"/>
                <a:gd name="T23" fmla="*/ 895 h 1434"/>
                <a:gd name="T24" fmla="*/ 420 w 1407"/>
                <a:gd name="T25" fmla="*/ 779 h 1434"/>
                <a:gd name="T26" fmla="*/ 422 w 1407"/>
                <a:gd name="T27" fmla="*/ 559 h 1434"/>
                <a:gd name="T28" fmla="*/ 430 w 1407"/>
                <a:gd name="T29" fmla="*/ 486 h 1434"/>
                <a:gd name="T30" fmla="*/ 453 w 1407"/>
                <a:gd name="T31" fmla="*/ 432 h 1434"/>
                <a:gd name="T32" fmla="*/ 500 w 1407"/>
                <a:gd name="T33" fmla="*/ 387 h 1434"/>
                <a:gd name="T34" fmla="*/ 566 w 1407"/>
                <a:gd name="T35" fmla="*/ 355 h 1434"/>
                <a:gd name="T36" fmla="*/ 649 w 1407"/>
                <a:gd name="T37" fmla="*/ 337 h 1434"/>
                <a:gd name="T38" fmla="*/ 744 w 1407"/>
                <a:gd name="T39" fmla="*/ 335 h 1434"/>
                <a:gd name="T40" fmla="*/ 828 w 1407"/>
                <a:gd name="T41" fmla="*/ 349 h 1434"/>
                <a:gd name="T42" fmla="*/ 898 w 1407"/>
                <a:gd name="T43" fmla="*/ 378 h 1434"/>
                <a:gd name="T44" fmla="*/ 951 w 1407"/>
                <a:gd name="T45" fmla="*/ 421 h 1434"/>
                <a:gd name="T46" fmla="*/ 981 w 1407"/>
                <a:gd name="T47" fmla="*/ 473 h 1434"/>
                <a:gd name="T48" fmla="*/ 990 w 1407"/>
                <a:gd name="T49" fmla="*/ 539 h 1434"/>
                <a:gd name="T50" fmla="*/ 993 w 1407"/>
                <a:gd name="T51" fmla="*/ 654 h 1434"/>
                <a:gd name="T52" fmla="*/ 1382 w 1407"/>
                <a:gd name="T53" fmla="*/ 270 h 1434"/>
                <a:gd name="T54" fmla="*/ 1355 w 1407"/>
                <a:gd name="T55" fmla="*/ 220 h 1434"/>
                <a:gd name="T56" fmla="*/ 1258 w 1407"/>
                <a:gd name="T57" fmla="*/ 127 h 1434"/>
                <a:gd name="T58" fmla="*/ 1113 w 1407"/>
                <a:gd name="T59" fmla="*/ 56 h 1434"/>
                <a:gd name="T60" fmla="*/ 923 w 1407"/>
                <a:gd name="T61" fmla="*/ 14 h 1434"/>
                <a:gd name="T62" fmla="*/ 704 w 1407"/>
                <a:gd name="T63" fmla="*/ 0 h 1434"/>
                <a:gd name="T64" fmla="*/ 476 w 1407"/>
                <a:gd name="T65" fmla="*/ 14 h 1434"/>
                <a:gd name="T66" fmla="*/ 286 w 1407"/>
                <a:gd name="T67" fmla="*/ 59 h 1434"/>
                <a:gd name="T68" fmla="*/ 144 w 1407"/>
                <a:gd name="T69" fmla="*/ 131 h 1434"/>
                <a:gd name="T70" fmla="*/ 51 w 1407"/>
                <a:gd name="T71" fmla="*/ 223 h 1434"/>
                <a:gd name="T72" fmla="*/ 26 w 1407"/>
                <a:gd name="T73" fmla="*/ 273 h 1434"/>
                <a:gd name="T74" fmla="*/ 10 w 1407"/>
                <a:gd name="T75" fmla="*/ 356 h 1434"/>
                <a:gd name="T76" fmla="*/ 1 w 1407"/>
                <a:gd name="T77" fmla="*/ 549 h 1434"/>
                <a:gd name="T78" fmla="*/ 3 w 1407"/>
                <a:gd name="T79" fmla="*/ 975 h 1434"/>
                <a:gd name="T80" fmla="*/ 17 w 1407"/>
                <a:gd name="T81" fmla="*/ 1131 h 1434"/>
                <a:gd name="T82" fmla="*/ 36 w 1407"/>
                <a:gd name="T83" fmla="*/ 1184 h 1434"/>
                <a:gd name="T84" fmla="*/ 85 w 1407"/>
                <a:gd name="T85" fmla="*/ 1252 h 1434"/>
                <a:gd name="T86" fmla="*/ 203 w 1407"/>
                <a:gd name="T87" fmla="*/ 1338 h 1434"/>
                <a:gd name="T88" fmla="*/ 367 w 1407"/>
                <a:gd name="T89" fmla="*/ 1398 h 1434"/>
                <a:gd name="T90" fmla="*/ 569 w 1407"/>
                <a:gd name="T91" fmla="*/ 1429 h 1434"/>
                <a:gd name="T92" fmla="*/ 799 w 1407"/>
                <a:gd name="T93" fmla="*/ 1431 h 1434"/>
                <a:gd name="T94" fmla="*/ 1013 w 1407"/>
                <a:gd name="T95" fmla="*/ 1404 h 1434"/>
                <a:gd name="T96" fmla="*/ 1184 w 1407"/>
                <a:gd name="T97" fmla="*/ 1349 h 1434"/>
                <a:gd name="T98" fmla="*/ 1307 w 1407"/>
                <a:gd name="T99" fmla="*/ 1268 h 1434"/>
                <a:gd name="T100" fmla="*/ 1368 w 1407"/>
                <a:gd name="T101" fmla="*/ 1191 h 1434"/>
                <a:gd name="T102" fmla="*/ 1389 w 1407"/>
                <a:gd name="T103" fmla="*/ 1139 h 1434"/>
                <a:gd name="T104" fmla="*/ 1403 w 1407"/>
                <a:gd name="T105" fmla="*/ 1012 h 1434"/>
                <a:gd name="T106" fmla="*/ 1407 w 1407"/>
                <a:gd name="T107" fmla="*/ 599 h 1434"/>
                <a:gd name="T108" fmla="*/ 1400 w 1407"/>
                <a:gd name="T109" fmla="*/ 383 h 1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07" h="1434">
                  <a:moveTo>
                    <a:pt x="993" y="779"/>
                  </a:moveTo>
                  <a:lnTo>
                    <a:pt x="993" y="806"/>
                  </a:lnTo>
                  <a:lnTo>
                    <a:pt x="992" y="831"/>
                  </a:lnTo>
                  <a:lnTo>
                    <a:pt x="992" y="854"/>
                  </a:lnTo>
                  <a:lnTo>
                    <a:pt x="991" y="874"/>
                  </a:lnTo>
                  <a:lnTo>
                    <a:pt x="990" y="893"/>
                  </a:lnTo>
                  <a:lnTo>
                    <a:pt x="989" y="909"/>
                  </a:lnTo>
                  <a:lnTo>
                    <a:pt x="988" y="924"/>
                  </a:lnTo>
                  <a:lnTo>
                    <a:pt x="986" y="936"/>
                  </a:lnTo>
                  <a:lnTo>
                    <a:pt x="984" y="948"/>
                  </a:lnTo>
                  <a:lnTo>
                    <a:pt x="981" y="959"/>
                  </a:lnTo>
                  <a:lnTo>
                    <a:pt x="977" y="969"/>
                  </a:lnTo>
                  <a:lnTo>
                    <a:pt x="972" y="981"/>
                  </a:lnTo>
                  <a:lnTo>
                    <a:pt x="966" y="991"/>
                  </a:lnTo>
                  <a:lnTo>
                    <a:pt x="960" y="1000"/>
                  </a:lnTo>
                  <a:lnTo>
                    <a:pt x="952" y="1011"/>
                  </a:lnTo>
                  <a:lnTo>
                    <a:pt x="944" y="1020"/>
                  </a:lnTo>
                  <a:lnTo>
                    <a:pt x="934" y="1029"/>
                  </a:lnTo>
                  <a:lnTo>
                    <a:pt x="924" y="1038"/>
                  </a:lnTo>
                  <a:lnTo>
                    <a:pt x="914" y="1047"/>
                  </a:lnTo>
                  <a:lnTo>
                    <a:pt x="902" y="1054"/>
                  </a:lnTo>
                  <a:lnTo>
                    <a:pt x="889" y="1061"/>
                  </a:lnTo>
                  <a:lnTo>
                    <a:pt x="877" y="1067"/>
                  </a:lnTo>
                  <a:lnTo>
                    <a:pt x="862" y="1074"/>
                  </a:lnTo>
                  <a:lnTo>
                    <a:pt x="848" y="1079"/>
                  </a:lnTo>
                  <a:lnTo>
                    <a:pt x="832" y="1084"/>
                  </a:lnTo>
                  <a:lnTo>
                    <a:pt x="816" y="1088"/>
                  </a:lnTo>
                  <a:lnTo>
                    <a:pt x="799" y="1091"/>
                  </a:lnTo>
                  <a:lnTo>
                    <a:pt x="782" y="1094"/>
                  </a:lnTo>
                  <a:lnTo>
                    <a:pt x="764" y="1096"/>
                  </a:lnTo>
                  <a:lnTo>
                    <a:pt x="746" y="1098"/>
                  </a:lnTo>
                  <a:lnTo>
                    <a:pt x="726" y="1099"/>
                  </a:lnTo>
                  <a:lnTo>
                    <a:pt x="707" y="1099"/>
                  </a:lnTo>
                  <a:lnTo>
                    <a:pt x="688" y="1099"/>
                  </a:lnTo>
                  <a:lnTo>
                    <a:pt x="670" y="1098"/>
                  </a:lnTo>
                  <a:lnTo>
                    <a:pt x="652" y="1096"/>
                  </a:lnTo>
                  <a:lnTo>
                    <a:pt x="635" y="1094"/>
                  </a:lnTo>
                  <a:lnTo>
                    <a:pt x="617" y="1092"/>
                  </a:lnTo>
                  <a:lnTo>
                    <a:pt x="601" y="1089"/>
                  </a:lnTo>
                  <a:lnTo>
                    <a:pt x="585" y="1085"/>
                  </a:lnTo>
                  <a:lnTo>
                    <a:pt x="570" y="1080"/>
                  </a:lnTo>
                  <a:lnTo>
                    <a:pt x="554" y="1075"/>
                  </a:lnTo>
                  <a:lnTo>
                    <a:pt x="541" y="1069"/>
                  </a:lnTo>
                  <a:lnTo>
                    <a:pt x="527" y="1063"/>
                  </a:lnTo>
                  <a:lnTo>
                    <a:pt x="514" y="1056"/>
                  </a:lnTo>
                  <a:lnTo>
                    <a:pt x="503" y="1049"/>
                  </a:lnTo>
                  <a:lnTo>
                    <a:pt x="491" y="1041"/>
                  </a:lnTo>
                  <a:lnTo>
                    <a:pt x="481" y="1031"/>
                  </a:lnTo>
                  <a:lnTo>
                    <a:pt x="472" y="1022"/>
                  </a:lnTo>
                  <a:lnTo>
                    <a:pt x="462" y="1013"/>
                  </a:lnTo>
                  <a:lnTo>
                    <a:pt x="455" y="1002"/>
                  </a:lnTo>
                  <a:lnTo>
                    <a:pt x="448" y="992"/>
                  </a:lnTo>
                  <a:lnTo>
                    <a:pt x="442" y="982"/>
                  </a:lnTo>
                  <a:lnTo>
                    <a:pt x="437" y="971"/>
                  </a:lnTo>
                  <a:lnTo>
                    <a:pt x="433" y="961"/>
                  </a:lnTo>
                  <a:lnTo>
                    <a:pt x="430" y="950"/>
                  </a:lnTo>
                  <a:lnTo>
                    <a:pt x="427" y="938"/>
                  </a:lnTo>
                  <a:lnTo>
                    <a:pt x="426" y="926"/>
                  </a:lnTo>
                  <a:lnTo>
                    <a:pt x="424" y="911"/>
                  </a:lnTo>
                  <a:lnTo>
                    <a:pt x="423" y="895"/>
                  </a:lnTo>
                  <a:lnTo>
                    <a:pt x="422" y="876"/>
                  </a:lnTo>
                  <a:lnTo>
                    <a:pt x="421" y="855"/>
                  </a:lnTo>
                  <a:lnTo>
                    <a:pt x="421" y="832"/>
                  </a:lnTo>
                  <a:lnTo>
                    <a:pt x="421" y="807"/>
                  </a:lnTo>
                  <a:lnTo>
                    <a:pt x="420" y="779"/>
                  </a:lnTo>
                  <a:lnTo>
                    <a:pt x="420" y="654"/>
                  </a:lnTo>
                  <a:lnTo>
                    <a:pt x="421" y="627"/>
                  </a:lnTo>
                  <a:lnTo>
                    <a:pt x="421" y="603"/>
                  </a:lnTo>
                  <a:lnTo>
                    <a:pt x="421" y="580"/>
                  </a:lnTo>
                  <a:lnTo>
                    <a:pt x="422" y="559"/>
                  </a:lnTo>
                  <a:lnTo>
                    <a:pt x="423" y="541"/>
                  </a:lnTo>
                  <a:lnTo>
                    <a:pt x="424" y="524"/>
                  </a:lnTo>
                  <a:lnTo>
                    <a:pt x="425" y="510"/>
                  </a:lnTo>
                  <a:lnTo>
                    <a:pt x="427" y="497"/>
                  </a:lnTo>
                  <a:lnTo>
                    <a:pt x="430" y="486"/>
                  </a:lnTo>
                  <a:lnTo>
                    <a:pt x="433" y="475"/>
                  </a:lnTo>
                  <a:lnTo>
                    <a:pt x="437" y="464"/>
                  </a:lnTo>
                  <a:lnTo>
                    <a:pt x="441" y="453"/>
                  </a:lnTo>
                  <a:lnTo>
                    <a:pt x="447" y="443"/>
                  </a:lnTo>
                  <a:lnTo>
                    <a:pt x="453" y="432"/>
                  </a:lnTo>
                  <a:lnTo>
                    <a:pt x="461" y="423"/>
                  </a:lnTo>
                  <a:lnTo>
                    <a:pt x="470" y="414"/>
                  </a:lnTo>
                  <a:lnTo>
                    <a:pt x="479" y="403"/>
                  </a:lnTo>
                  <a:lnTo>
                    <a:pt x="489" y="395"/>
                  </a:lnTo>
                  <a:lnTo>
                    <a:pt x="500" y="387"/>
                  </a:lnTo>
                  <a:lnTo>
                    <a:pt x="511" y="380"/>
                  </a:lnTo>
                  <a:lnTo>
                    <a:pt x="523" y="372"/>
                  </a:lnTo>
                  <a:lnTo>
                    <a:pt x="537" y="366"/>
                  </a:lnTo>
                  <a:lnTo>
                    <a:pt x="551" y="360"/>
                  </a:lnTo>
                  <a:lnTo>
                    <a:pt x="566" y="355"/>
                  </a:lnTo>
                  <a:lnTo>
                    <a:pt x="581" y="350"/>
                  </a:lnTo>
                  <a:lnTo>
                    <a:pt x="597" y="346"/>
                  </a:lnTo>
                  <a:lnTo>
                    <a:pt x="614" y="342"/>
                  </a:lnTo>
                  <a:lnTo>
                    <a:pt x="631" y="339"/>
                  </a:lnTo>
                  <a:lnTo>
                    <a:pt x="649" y="337"/>
                  </a:lnTo>
                  <a:lnTo>
                    <a:pt x="668" y="335"/>
                  </a:lnTo>
                  <a:lnTo>
                    <a:pt x="687" y="334"/>
                  </a:lnTo>
                  <a:lnTo>
                    <a:pt x="707" y="334"/>
                  </a:lnTo>
                  <a:lnTo>
                    <a:pt x="725" y="334"/>
                  </a:lnTo>
                  <a:lnTo>
                    <a:pt x="744" y="335"/>
                  </a:lnTo>
                  <a:lnTo>
                    <a:pt x="761" y="337"/>
                  </a:lnTo>
                  <a:lnTo>
                    <a:pt x="779" y="339"/>
                  </a:lnTo>
                  <a:lnTo>
                    <a:pt x="796" y="341"/>
                  </a:lnTo>
                  <a:lnTo>
                    <a:pt x="813" y="346"/>
                  </a:lnTo>
                  <a:lnTo>
                    <a:pt x="828" y="349"/>
                  </a:lnTo>
                  <a:lnTo>
                    <a:pt x="844" y="354"/>
                  </a:lnTo>
                  <a:lnTo>
                    <a:pt x="859" y="359"/>
                  </a:lnTo>
                  <a:lnTo>
                    <a:pt x="873" y="364"/>
                  </a:lnTo>
                  <a:lnTo>
                    <a:pt x="886" y="370"/>
                  </a:lnTo>
                  <a:lnTo>
                    <a:pt x="898" y="378"/>
                  </a:lnTo>
                  <a:lnTo>
                    <a:pt x="911" y="385"/>
                  </a:lnTo>
                  <a:lnTo>
                    <a:pt x="922" y="393"/>
                  </a:lnTo>
                  <a:lnTo>
                    <a:pt x="932" y="402"/>
                  </a:lnTo>
                  <a:lnTo>
                    <a:pt x="942" y="412"/>
                  </a:lnTo>
                  <a:lnTo>
                    <a:pt x="951" y="421"/>
                  </a:lnTo>
                  <a:lnTo>
                    <a:pt x="958" y="431"/>
                  </a:lnTo>
                  <a:lnTo>
                    <a:pt x="965" y="442"/>
                  </a:lnTo>
                  <a:lnTo>
                    <a:pt x="971" y="452"/>
                  </a:lnTo>
                  <a:lnTo>
                    <a:pt x="977" y="462"/>
                  </a:lnTo>
                  <a:lnTo>
                    <a:pt x="981" y="473"/>
                  </a:lnTo>
                  <a:lnTo>
                    <a:pt x="984" y="484"/>
                  </a:lnTo>
                  <a:lnTo>
                    <a:pt x="986" y="495"/>
                  </a:lnTo>
                  <a:lnTo>
                    <a:pt x="987" y="508"/>
                  </a:lnTo>
                  <a:lnTo>
                    <a:pt x="989" y="522"/>
                  </a:lnTo>
                  <a:lnTo>
                    <a:pt x="990" y="539"/>
                  </a:lnTo>
                  <a:lnTo>
                    <a:pt x="991" y="557"/>
                  </a:lnTo>
                  <a:lnTo>
                    <a:pt x="992" y="578"/>
                  </a:lnTo>
                  <a:lnTo>
                    <a:pt x="992" y="602"/>
                  </a:lnTo>
                  <a:lnTo>
                    <a:pt x="993" y="626"/>
                  </a:lnTo>
                  <a:lnTo>
                    <a:pt x="993" y="654"/>
                  </a:lnTo>
                  <a:lnTo>
                    <a:pt x="993" y="779"/>
                  </a:lnTo>
                  <a:close/>
                  <a:moveTo>
                    <a:pt x="1390" y="301"/>
                  </a:moveTo>
                  <a:lnTo>
                    <a:pt x="1388" y="291"/>
                  </a:lnTo>
                  <a:lnTo>
                    <a:pt x="1385" y="280"/>
                  </a:lnTo>
                  <a:lnTo>
                    <a:pt x="1382" y="270"/>
                  </a:lnTo>
                  <a:lnTo>
                    <a:pt x="1376" y="260"/>
                  </a:lnTo>
                  <a:lnTo>
                    <a:pt x="1372" y="249"/>
                  </a:lnTo>
                  <a:lnTo>
                    <a:pt x="1367" y="239"/>
                  </a:lnTo>
                  <a:lnTo>
                    <a:pt x="1361" y="230"/>
                  </a:lnTo>
                  <a:lnTo>
                    <a:pt x="1355" y="220"/>
                  </a:lnTo>
                  <a:lnTo>
                    <a:pt x="1339" y="200"/>
                  </a:lnTo>
                  <a:lnTo>
                    <a:pt x="1323" y="181"/>
                  </a:lnTo>
                  <a:lnTo>
                    <a:pt x="1303" y="163"/>
                  </a:lnTo>
                  <a:lnTo>
                    <a:pt x="1282" y="144"/>
                  </a:lnTo>
                  <a:lnTo>
                    <a:pt x="1258" y="127"/>
                  </a:lnTo>
                  <a:lnTo>
                    <a:pt x="1232" y="110"/>
                  </a:lnTo>
                  <a:lnTo>
                    <a:pt x="1205" y="95"/>
                  </a:lnTo>
                  <a:lnTo>
                    <a:pt x="1176" y="81"/>
                  </a:lnTo>
                  <a:lnTo>
                    <a:pt x="1146" y="68"/>
                  </a:lnTo>
                  <a:lnTo>
                    <a:pt x="1113" y="56"/>
                  </a:lnTo>
                  <a:lnTo>
                    <a:pt x="1078" y="45"/>
                  </a:lnTo>
                  <a:lnTo>
                    <a:pt x="1042" y="36"/>
                  </a:lnTo>
                  <a:lnTo>
                    <a:pt x="1003" y="27"/>
                  </a:lnTo>
                  <a:lnTo>
                    <a:pt x="964" y="20"/>
                  </a:lnTo>
                  <a:lnTo>
                    <a:pt x="923" y="14"/>
                  </a:lnTo>
                  <a:lnTo>
                    <a:pt x="882" y="9"/>
                  </a:lnTo>
                  <a:lnTo>
                    <a:pt x="840" y="5"/>
                  </a:lnTo>
                  <a:lnTo>
                    <a:pt x="795" y="2"/>
                  </a:lnTo>
                  <a:lnTo>
                    <a:pt x="750" y="1"/>
                  </a:lnTo>
                  <a:lnTo>
                    <a:pt x="704" y="0"/>
                  </a:lnTo>
                  <a:lnTo>
                    <a:pt x="655" y="1"/>
                  </a:lnTo>
                  <a:lnTo>
                    <a:pt x="608" y="2"/>
                  </a:lnTo>
                  <a:lnTo>
                    <a:pt x="562" y="5"/>
                  </a:lnTo>
                  <a:lnTo>
                    <a:pt x="518" y="9"/>
                  </a:lnTo>
                  <a:lnTo>
                    <a:pt x="476" y="14"/>
                  </a:lnTo>
                  <a:lnTo>
                    <a:pt x="435" y="21"/>
                  </a:lnTo>
                  <a:lnTo>
                    <a:pt x="396" y="28"/>
                  </a:lnTo>
                  <a:lnTo>
                    <a:pt x="357" y="38"/>
                  </a:lnTo>
                  <a:lnTo>
                    <a:pt x="321" y="48"/>
                  </a:lnTo>
                  <a:lnTo>
                    <a:pt x="286" y="59"/>
                  </a:lnTo>
                  <a:lnTo>
                    <a:pt x="254" y="71"/>
                  </a:lnTo>
                  <a:lnTo>
                    <a:pt x="223" y="84"/>
                  </a:lnTo>
                  <a:lnTo>
                    <a:pt x="196" y="99"/>
                  </a:lnTo>
                  <a:lnTo>
                    <a:pt x="169" y="114"/>
                  </a:lnTo>
                  <a:lnTo>
                    <a:pt x="144" y="131"/>
                  </a:lnTo>
                  <a:lnTo>
                    <a:pt x="121" y="147"/>
                  </a:lnTo>
                  <a:lnTo>
                    <a:pt x="100" y="166"/>
                  </a:lnTo>
                  <a:lnTo>
                    <a:pt x="81" y="184"/>
                  </a:lnTo>
                  <a:lnTo>
                    <a:pt x="66" y="203"/>
                  </a:lnTo>
                  <a:lnTo>
                    <a:pt x="51" y="223"/>
                  </a:lnTo>
                  <a:lnTo>
                    <a:pt x="45" y="233"/>
                  </a:lnTo>
                  <a:lnTo>
                    <a:pt x="39" y="242"/>
                  </a:lnTo>
                  <a:lnTo>
                    <a:pt x="34" y="253"/>
                  </a:lnTo>
                  <a:lnTo>
                    <a:pt x="30" y="263"/>
                  </a:lnTo>
                  <a:lnTo>
                    <a:pt x="26" y="273"/>
                  </a:lnTo>
                  <a:lnTo>
                    <a:pt x="23" y="284"/>
                  </a:lnTo>
                  <a:lnTo>
                    <a:pt x="19" y="294"/>
                  </a:lnTo>
                  <a:lnTo>
                    <a:pt x="17" y="305"/>
                  </a:lnTo>
                  <a:lnTo>
                    <a:pt x="13" y="329"/>
                  </a:lnTo>
                  <a:lnTo>
                    <a:pt x="10" y="356"/>
                  </a:lnTo>
                  <a:lnTo>
                    <a:pt x="7" y="387"/>
                  </a:lnTo>
                  <a:lnTo>
                    <a:pt x="5" y="422"/>
                  </a:lnTo>
                  <a:lnTo>
                    <a:pt x="3" y="460"/>
                  </a:lnTo>
                  <a:lnTo>
                    <a:pt x="1" y="502"/>
                  </a:lnTo>
                  <a:lnTo>
                    <a:pt x="1" y="549"/>
                  </a:lnTo>
                  <a:lnTo>
                    <a:pt x="0" y="599"/>
                  </a:lnTo>
                  <a:lnTo>
                    <a:pt x="0" y="834"/>
                  </a:lnTo>
                  <a:lnTo>
                    <a:pt x="1" y="886"/>
                  </a:lnTo>
                  <a:lnTo>
                    <a:pt x="1" y="933"/>
                  </a:lnTo>
                  <a:lnTo>
                    <a:pt x="3" y="975"/>
                  </a:lnTo>
                  <a:lnTo>
                    <a:pt x="5" y="1015"/>
                  </a:lnTo>
                  <a:lnTo>
                    <a:pt x="7" y="1050"/>
                  </a:lnTo>
                  <a:lnTo>
                    <a:pt x="10" y="1082"/>
                  </a:lnTo>
                  <a:lnTo>
                    <a:pt x="13" y="1109"/>
                  </a:lnTo>
                  <a:lnTo>
                    <a:pt x="17" y="1131"/>
                  </a:lnTo>
                  <a:lnTo>
                    <a:pt x="20" y="1143"/>
                  </a:lnTo>
                  <a:lnTo>
                    <a:pt x="24" y="1153"/>
                  </a:lnTo>
                  <a:lnTo>
                    <a:pt x="27" y="1163"/>
                  </a:lnTo>
                  <a:lnTo>
                    <a:pt x="31" y="1174"/>
                  </a:lnTo>
                  <a:lnTo>
                    <a:pt x="36" y="1184"/>
                  </a:lnTo>
                  <a:lnTo>
                    <a:pt x="41" y="1194"/>
                  </a:lnTo>
                  <a:lnTo>
                    <a:pt x="47" y="1204"/>
                  </a:lnTo>
                  <a:lnTo>
                    <a:pt x="53" y="1214"/>
                  </a:lnTo>
                  <a:lnTo>
                    <a:pt x="68" y="1234"/>
                  </a:lnTo>
                  <a:lnTo>
                    <a:pt x="85" y="1252"/>
                  </a:lnTo>
                  <a:lnTo>
                    <a:pt x="104" y="1271"/>
                  </a:lnTo>
                  <a:lnTo>
                    <a:pt x="126" y="1289"/>
                  </a:lnTo>
                  <a:lnTo>
                    <a:pt x="149" y="1307"/>
                  </a:lnTo>
                  <a:lnTo>
                    <a:pt x="175" y="1324"/>
                  </a:lnTo>
                  <a:lnTo>
                    <a:pt x="203" y="1338"/>
                  </a:lnTo>
                  <a:lnTo>
                    <a:pt x="232" y="1352"/>
                  </a:lnTo>
                  <a:lnTo>
                    <a:pt x="263" y="1366"/>
                  </a:lnTo>
                  <a:lnTo>
                    <a:pt x="296" y="1377"/>
                  </a:lnTo>
                  <a:lnTo>
                    <a:pt x="331" y="1388"/>
                  </a:lnTo>
                  <a:lnTo>
                    <a:pt x="367" y="1398"/>
                  </a:lnTo>
                  <a:lnTo>
                    <a:pt x="405" y="1406"/>
                  </a:lnTo>
                  <a:lnTo>
                    <a:pt x="444" y="1413"/>
                  </a:lnTo>
                  <a:lnTo>
                    <a:pt x="484" y="1420"/>
                  </a:lnTo>
                  <a:lnTo>
                    <a:pt x="525" y="1425"/>
                  </a:lnTo>
                  <a:lnTo>
                    <a:pt x="569" y="1429"/>
                  </a:lnTo>
                  <a:lnTo>
                    <a:pt x="613" y="1432"/>
                  </a:lnTo>
                  <a:lnTo>
                    <a:pt x="657" y="1433"/>
                  </a:lnTo>
                  <a:lnTo>
                    <a:pt x="704" y="1434"/>
                  </a:lnTo>
                  <a:lnTo>
                    <a:pt x="753" y="1433"/>
                  </a:lnTo>
                  <a:lnTo>
                    <a:pt x="799" y="1431"/>
                  </a:lnTo>
                  <a:lnTo>
                    <a:pt x="846" y="1429"/>
                  </a:lnTo>
                  <a:lnTo>
                    <a:pt x="889" y="1424"/>
                  </a:lnTo>
                  <a:lnTo>
                    <a:pt x="932" y="1419"/>
                  </a:lnTo>
                  <a:lnTo>
                    <a:pt x="974" y="1412"/>
                  </a:lnTo>
                  <a:lnTo>
                    <a:pt x="1013" y="1404"/>
                  </a:lnTo>
                  <a:lnTo>
                    <a:pt x="1051" y="1396"/>
                  </a:lnTo>
                  <a:lnTo>
                    <a:pt x="1087" y="1385"/>
                  </a:lnTo>
                  <a:lnTo>
                    <a:pt x="1121" y="1374"/>
                  </a:lnTo>
                  <a:lnTo>
                    <a:pt x="1154" y="1362"/>
                  </a:lnTo>
                  <a:lnTo>
                    <a:pt x="1184" y="1349"/>
                  </a:lnTo>
                  <a:lnTo>
                    <a:pt x="1213" y="1335"/>
                  </a:lnTo>
                  <a:lnTo>
                    <a:pt x="1239" y="1319"/>
                  </a:lnTo>
                  <a:lnTo>
                    <a:pt x="1264" y="1303"/>
                  </a:lnTo>
                  <a:lnTo>
                    <a:pt x="1287" y="1286"/>
                  </a:lnTo>
                  <a:lnTo>
                    <a:pt x="1307" y="1268"/>
                  </a:lnTo>
                  <a:lnTo>
                    <a:pt x="1326" y="1249"/>
                  </a:lnTo>
                  <a:lnTo>
                    <a:pt x="1342" y="1231"/>
                  </a:lnTo>
                  <a:lnTo>
                    <a:pt x="1357" y="1211"/>
                  </a:lnTo>
                  <a:lnTo>
                    <a:pt x="1363" y="1201"/>
                  </a:lnTo>
                  <a:lnTo>
                    <a:pt x="1368" y="1191"/>
                  </a:lnTo>
                  <a:lnTo>
                    <a:pt x="1373" y="1181"/>
                  </a:lnTo>
                  <a:lnTo>
                    <a:pt x="1378" y="1171"/>
                  </a:lnTo>
                  <a:lnTo>
                    <a:pt x="1382" y="1160"/>
                  </a:lnTo>
                  <a:lnTo>
                    <a:pt x="1386" y="1149"/>
                  </a:lnTo>
                  <a:lnTo>
                    <a:pt x="1389" y="1139"/>
                  </a:lnTo>
                  <a:lnTo>
                    <a:pt x="1391" y="1128"/>
                  </a:lnTo>
                  <a:lnTo>
                    <a:pt x="1395" y="1105"/>
                  </a:lnTo>
                  <a:lnTo>
                    <a:pt x="1398" y="1078"/>
                  </a:lnTo>
                  <a:lnTo>
                    <a:pt x="1401" y="1047"/>
                  </a:lnTo>
                  <a:lnTo>
                    <a:pt x="1403" y="1012"/>
                  </a:lnTo>
                  <a:lnTo>
                    <a:pt x="1405" y="973"/>
                  </a:lnTo>
                  <a:lnTo>
                    <a:pt x="1406" y="931"/>
                  </a:lnTo>
                  <a:lnTo>
                    <a:pt x="1407" y="885"/>
                  </a:lnTo>
                  <a:lnTo>
                    <a:pt x="1407" y="834"/>
                  </a:lnTo>
                  <a:lnTo>
                    <a:pt x="1407" y="599"/>
                  </a:lnTo>
                  <a:lnTo>
                    <a:pt x="1407" y="548"/>
                  </a:lnTo>
                  <a:lnTo>
                    <a:pt x="1406" y="500"/>
                  </a:lnTo>
                  <a:lnTo>
                    <a:pt x="1405" y="458"/>
                  </a:lnTo>
                  <a:lnTo>
                    <a:pt x="1403" y="419"/>
                  </a:lnTo>
                  <a:lnTo>
                    <a:pt x="1400" y="383"/>
                  </a:lnTo>
                  <a:lnTo>
                    <a:pt x="1398" y="352"/>
                  </a:lnTo>
                  <a:lnTo>
                    <a:pt x="1394" y="325"/>
                  </a:lnTo>
                  <a:lnTo>
                    <a:pt x="1390" y="301"/>
                  </a:lnTo>
                  <a:close/>
                </a:path>
              </a:pathLst>
            </a:custGeom>
            <a:solidFill>
              <a:srgbClr val="383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7"/>
            <p:cNvSpPr>
              <a:spLocks noEditPoints="1"/>
            </p:cNvSpPr>
            <p:nvPr userDrawn="1"/>
          </p:nvSpPr>
          <p:spPr bwMode="auto">
            <a:xfrm>
              <a:off x="1670050" y="6613544"/>
              <a:ext cx="106363" cy="107950"/>
            </a:xfrm>
            <a:custGeom>
              <a:avLst/>
              <a:gdLst>
                <a:gd name="T0" fmla="*/ 991 w 1407"/>
                <a:gd name="T1" fmla="*/ 874 h 1434"/>
                <a:gd name="T2" fmla="*/ 984 w 1407"/>
                <a:gd name="T3" fmla="*/ 948 h 1434"/>
                <a:gd name="T4" fmla="*/ 959 w 1407"/>
                <a:gd name="T5" fmla="*/ 1000 h 1434"/>
                <a:gd name="T6" fmla="*/ 913 w 1407"/>
                <a:gd name="T7" fmla="*/ 1047 h 1434"/>
                <a:gd name="T8" fmla="*/ 848 w 1407"/>
                <a:gd name="T9" fmla="*/ 1079 h 1434"/>
                <a:gd name="T10" fmla="*/ 764 w 1407"/>
                <a:gd name="T11" fmla="*/ 1096 h 1434"/>
                <a:gd name="T12" fmla="*/ 669 w 1407"/>
                <a:gd name="T13" fmla="*/ 1098 h 1434"/>
                <a:gd name="T14" fmla="*/ 584 w 1407"/>
                <a:gd name="T15" fmla="*/ 1085 h 1434"/>
                <a:gd name="T16" fmla="*/ 514 w 1407"/>
                <a:gd name="T17" fmla="*/ 1056 h 1434"/>
                <a:gd name="T18" fmla="*/ 462 w 1407"/>
                <a:gd name="T19" fmla="*/ 1013 h 1434"/>
                <a:gd name="T20" fmla="*/ 432 w 1407"/>
                <a:gd name="T21" fmla="*/ 961 h 1434"/>
                <a:gd name="T22" fmla="*/ 423 w 1407"/>
                <a:gd name="T23" fmla="*/ 895 h 1434"/>
                <a:gd name="T24" fmla="*/ 420 w 1407"/>
                <a:gd name="T25" fmla="*/ 779 h 1434"/>
                <a:gd name="T26" fmla="*/ 422 w 1407"/>
                <a:gd name="T27" fmla="*/ 559 h 1434"/>
                <a:gd name="T28" fmla="*/ 428 w 1407"/>
                <a:gd name="T29" fmla="*/ 486 h 1434"/>
                <a:gd name="T30" fmla="*/ 453 w 1407"/>
                <a:gd name="T31" fmla="*/ 432 h 1434"/>
                <a:gd name="T32" fmla="*/ 499 w 1407"/>
                <a:gd name="T33" fmla="*/ 387 h 1434"/>
                <a:gd name="T34" fmla="*/ 565 w 1407"/>
                <a:gd name="T35" fmla="*/ 355 h 1434"/>
                <a:gd name="T36" fmla="*/ 649 w 1407"/>
                <a:gd name="T37" fmla="*/ 337 h 1434"/>
                <a:gd name="T38" fmla="*/ 744 w 1407"/>
                <a:gd name="T39" fmla="*/ 335 h 1434"/>
                <a:gd name="T40" fmla="*/ 828 w 1407"/>
                <a:gd name="T41" fmla="*/ 349 h 1434"/>
                <a:gd name="T42" fmla="*/ 898 w 1407"/>
                <a:gd name="T43" fmla="*/ 378 h 1434"/>
                <a:gd name="T44" fmla="*/ 950 w 1407"/>
                <a:gd name="T45" fmla="*/ 421 h 1434"/>
                <a:gd name="T46" fmla="*/ 979 w 1407"/>
                <a:gd name="T47" fmla="*/ 473 h 1434"/>
                <a:gd name="T48" fmla="*/ 990 w 1407"/>
                <a:gd name="T49" fmla="*/ 539 h 1434"/>
                <a:gd name="T50" fmla="*/ 993 w 1407"/>
                <a:gd name="T51" fmla="*/ 654 h 1434"/>
                <a:gd name="T52" fmla="*/ 1380 w 1407"/>
                <a:gd name="T53" fmla="*/ 270 h 1434"/>
                <a:gd name="T54" fmla="*/ 1355 w 1407"/>
                <a:gd name="T55" fmla="*/ 220 h 1434"/>
                <a:gd name="T56" fmla="*/ 1258 w 1407"/>
                <a:gd name="T57" fmla="*/ 127 h 1434"/>
                <a:gd name="T58" fmla="*/ 1112 w 1407"/>
                <a:gd name="T59" fmla="*/ 56 h 1434"/>
                <a:gd name="T60" fmla="*/ 924 w 1407"/>
                <a:gd name="T61" fmla="*/ 14 h 1434"/>
                <a:gd name="T62" fmla="*/ 703 w 1407"/>
                <a:gd name="T63" fmla="*/ 0 h 1434"/>
                <a:gd name="T64" fmla="*/ 476 w 1407"/>
                <a:gd name="T65" fmla="*/ 14 h 1434"/>
                <a:gd name="T66" fmla="*/ 286 w 1407"/>
                <a:gd name="T67" fmla="*/ 59 h 1434"/>
                <a:gd name="T68" fmla="*/ 144 w 1407"/>
                <a:gd name="T69" fmla="*/ 131 h 1434"/>
                <a:gd name="T70" fmla="*/ 51 w 1407"/>
                <a:gd name="T71" fmla="*/ 223 h 1434"/>
                <a:gd name="T72" fmla="*/ 25 w 1407"/>
                <a:gd name="T73" fmla="*/ 273 h 1434"/>
                <a:gd name="T74" fmla="*/ 10 w 1407"/>
                <a:gd name="T75" fmla="*/ 356 h 1434"/>
                <a:gd name="T76" fmla="*/ 1 w 1407"/>
                <a:gd name="T77" fmla="*/ 549 h 1434"/>
                <a:gd name="T78" fmla="*/ 3 w 1407"/>
                <a:gd name="T79" fmla="*/ 975 h 1434"/>
                <a:gd name="T80" fmla="*/ 17 w 1407"/>
                <a:gd name="T81" fmla="*/ 1131 h 1434"/>
                <a:gd name="T82" fmla="*/ 36 w 1407"/>
                <a:gd name="T83" fmla="*/ 1184 h 1434"/>
                <a:gd name="T84" fmla="*/ 85 w 1407"/>
                <a:gd name="T85" fmla="*/ 1252 h 1434"/>
                <a:gd name="T86" fmla="*/ 203 w 1407"/>
                <a:gd name="T87" fmla="*/ 1338 h 1434"/>
                <a:gd name="T88" fmla="*/ 366 w 1407"/>
                <a:gd name="T89" fmla="*/ 1398 h 1434"/>
                <a:gd name="T90" fmla="*/ 568 w 1407"/>
                <a:gd name="T91" fmla="*/ 1429 h 1434"/>
                <a:gd name="T92" fmla="*/ 799 w 1407"/>
                <a:gd name="T93" fmla="*/ 1431 h 1434"/>
                <a:gd name="T94" fmla="*/ 1012 w 1407"/>
                <a:gd name="T95" fmla="*/ 1404 h 1434"/>
                <a:gd name="T96" fmla="*/ 1183 w 1407"/>
                <a:gd name="T97" fmla="*/ 1349 h 1434"/>
                <a:gd name="T98" fmla="*/ 1307 w 1407"/>
                <a:gd name="T99" fmla="*/ 1268 h 1434"/>
                <a:gd name="T100" fmla="*/ 1368 w 1407"/>
                <a:gd name="T101" fmla="*/ 1191 h 1434"/>
                <a:gd name="T102" fmla="*/ 1387 w 1407"/>
                <a:gd name="T103" fmla="*/ 1139 h 1434"/>
                <a:gd name="T104" fmla="*/ 1403 w 1407"/>
                <a:gd name="T105" fmla="*/ 1012 h 1434"/>
                <a:gd name="T106" fmla="*/ 1407 w 1407"/>
                <a:gd name="T107" fmla="*/ 599 h 1434"/>
                <a:gd name="T108" fmla="*/ 1400 w 1407"/>
                <a:gd name="T109" fmla="*/ 383 h 1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07" h="1434">
                  <a:moveTo>
                    <a:pt x="993" y="779"/>
                  </a:moveTo>
                  <a:lnTo>
                    <a:pt x="992" y="806"/>
                  </a:lnTo>
                  <a:lnTo>
                    <a:pt x="992" y="831"/>
                  </a:lnTo>
                  <a:lnTo>
                    <a:pt x="992" y="854"/>
                  </a:lnTo>
                  <a:lnTo>
                    <a:pt x="991" y="874"/>
                  </a:lnTo>
                  <a:lnTo>
                    <a:pt x="990" y="893"/>
                  </a:lnTo>
                  <a:lnTo>
                    <a:pt x="989" y="909"/>
                  </a:lnTo>
                  <a:lnTo>
                    <a:pt x="987" y="924"/>
                  </a:lnTo>
                  <a:lnTo>
                    <a:pt x="986" y="936"/>
                  </a:lnTo>
                  <a:lnTo>
                    <a:pt x="984" y="948"/>
                  </a:lnTo>
                  <a:lnTo>
                    <a:pt x="981" y="959"/>
                  </a:lnTo>
                  <a:lnTo>
                    <a:pt x="976" y="969"/>
                  </a:lnTo>
                  <a:lnTo>
                    <a:pt x="971" y="981"/>
                  </a:lnTo>
                  <a:lnTo>
                    <a:pt x="966" y="991"/>
                  </a:lnTo>
                  <a:lnTo>
                    <a:pt x="959" y="1000"/>
                  </a:lnTo>
                  <a:lnTo>
                    <a:pt x="952" y="1011"/>
                  </a:lnTo>
                  <a:lnTo>
                    <a:pt x="943" y="1020"/>
                  </a:lnTo>
                  <a:lnTo>
                    <a:pt x="934" y="1029"/>
                  </a:lnTo>
                  <a:lnTo>
                    <a:pt x="924" y="1038"/>
                  </a:lnTo>
                  <a:lnTo>
                    <a:pt x="913" y="1047"/>
                  </a:lnTo>
                  <a:lnTo>
                    <a:pt x="901" y="1054"/>
                  </a:lnTo>
                  <a:lnTo>
                    <a:pt x="889" y="1061"/>
                  </a:lnTo>
                  <a:lnTo>
                    <a:pt x="875" y="1067"/>
                  </a:lnTo>
                  <a:lnTo>
                    <a:pt x="862" y="1074"/>
                  </a:lnTo>
                  <a:lnTo>
                    <a:pt x="848" y="1079"/>
                  </a:lnTo>
                  <a:lnTo>
                    <a:pt x="832" y="1084"/>
                  </a:lnTo>
                  <a:lnTo>
                    <a:pt x="816" y="1088"/>
                  </a:lnTo>
                  <a:lnTo>
                    <a:pt x="799" y="1091"/>
                  </a:lnTo>
                  <a:lnTo>
                    <a:pt x="782" y="1094"/>
                  </a:lnTo>
                  <a:lnTo>
                    <a:pt x="764" y="1096"/>
                  </a:lnTo>
                  <a:lnTo>
                    <a:pt x="746" y="1098"/>
                  </a:lnTo>
                  <a:lnTo>
                    <a:pt x="726" y="1099"/>
                  </a:lnTo>
                  <a:lnTo>
                    <a:pt x="706" y="1099"/>
                  </a:lnTo>
                  <a:lnTo>
                    <a:pt x="688" y="1099"/>
                  </a:lnTo>
                  <a:lnTo>
                    <a:pt x="669" y="1098"/>
                  </a:lnTo>
                  <a:lnTo>
                    <a:pt x="651" y="1096"/>
                  </a:lnTo>
                  <a:lnTo>
                    <a:pt x="633" y="1094"/>
                  </a:lnTo>
                  <a:lnTo>
                    <a:pt x="617" y="1092"/>
                  </a:lnTo>
                  <a:lnTo>
                    <a:pt x="600" y="1089"/>
                  </a:lnTo>
                  <a:lnTo>
                    <a:pt x="584" y="1085"/>
                  </a:lnTo>
                  <a:lnTo>
                    <a:pt x="568" y="1080"/>
                  </a:lnTo>
                  <a:lnTo>
                    <a:pt x="554" y="1075"/>
                  </a:lnTo>
                  <a:lnTo>
                    <a:pt x="541" y="1069"/>
                  </a:lnTo>
                  <a:lnTo>
                    <a:pt x="527" y="1063"/>
                  </a:lnTo>
                  <a:lnTo>
                    <a:pt x="514" y="1056"/>
                  </a:lnTo>
                  <a:lnTo>
                    <a:pt x="502" y="1049"/>
                  </a:lnTo>
                  <a:lnTo>
                    <a:pt x="491" y="1041"/>
                  </a:lnTo>
                  <a:lnTo>
                    <a:pt x="481" y="1031"/>
                  </a:lnTo>
                  <a:lnTo>
                    <a:pt x="472" y="1022"/>
                  </a:lnTo>
                  <a:lnTo>
                    <a:pt x="462" y="1013"/>
                  </a:lnTo>
                  <a:lnTo>
                    <a:pt x="455" y="1002"/>
                  </a:lnTo>
                  <a:lnTo>
                    <a:pt x="448" y="992"/>
                  </a:lnTo>
                  <a:lnTo>
                    <a:pt x="442" y="982"/>
                  </a:lnTo>
                  <a:lnTo>
                    <a:pt x="437" y="971"/>
                  </a:lnTo>
                  <a:lnTo>
                    <a:pt x="432" y="961"/>
                  </a:lnTo>
                  <a:lnTo>
                    <a:pt x="429" y="950"/>
                  </a:lnTo>
                  <a:lnTo>
                    <a:pt x="427" y="938"/>
                  </a:lnTo>
                  <a:lnTo>
                    <a:pt x="425" y="926"/>
                  </a:lnTo>
                  <a:lnTo>
                    <a:pt x="424" y="911"/>
                  </a:lnTo>
                  <a:lnTo>
                    <a:pt x="423" y="895"/>
                  </a:lnTo>
                  <a:lnTo>
                    <a:pt x="422" y="876"/>
                  </a:lnTo>
                  <a:lnTo>
                    <a:pt x="421" y="855"/>
                  </a:lnTo>
                  <a:lnTo>
                    <a:pt x="420" y="832"/>
                  </a:lnTo>
                  <a:lnTo>
                    <a:pt x="420" y="807"/>
                  </a:lnTo>
                  <a:lnTo>
                    <a:pt x="420" y="779"/>
                  </a:lnTo>
                  <a:lnTo>
                    <a:pt x="420" y="654"/>
                  </a:lnTo>
                  <a:lnTo>
                    <a:pt x="420" y="627"/>
                  </a:lnTo>
                  <a:lnTo>
                    <a:pt x="420" y="603"/>
                  </a:lnTo>
                  <a:lnTo>
                    <a:pt x="421" y="580"/>
                  </a:lnTo>
                  <a:lnTo>
                    <a:pt x="422" y="559"/>
                  </a:lnTo>
                  <a:lnTo>
                    <a:pt x="422" y="541"/>
                  </a:lnTo>
                  <a:lnTo>
                    <a:pt x="424" y="524"/>
                  </a:lnTo>
                  <a:lnTo>
                    <a:pt x="425" y="510"/>
                  </a:lnTo>
                  <a:lnTo>
                    <a:pt x="426" y="497"/>
                  </a:lnTo>
                  <a:lnTo>
                    <a:pt x="428" y="486"/>
                  </a:lnTo>
                  <a:lnTo>
                    <a:pt x="431" y="475"/>
                  </a:lnTo>
                  <a:lnTo>
                    <a:pt x="435" y="464"/>
                  </a:lnTo>
                  <a:lnTo>
                    <a:pt x="441" y="453"/>
                  </a:lnTo>
                  <a:lnTo>
                    <a:pt x="447" y="443"/>
                  </a:lnTo>
                  <a:lnTo>
                    <a:pt x="453" y="432"/>
                  </a:lnTo>
                  <a:lnTo>
                    <a:pt x="460" y="423"/>
                  </a:lnTo>
                  <a:lnTo>
                    <a:pt x="468" y="414"/>
                  </a:lnTo>
                  <a:lnTo>
                    <a:pt x="479" y="403"/>
                  </a:lnTo>
                  <a:lnTo>
                    <a:pt x="488" y="395"/>
                  </a:lnTo>
                  <a:lnTo>
                    <a:pt x="499" y="387"/>
                  </a:lnTo>
                  <a:lnTo>
                    <a:pt x="511" y="380"/>
                  </a:lnTo>
                  <a:lnTo>
                    <a:pt x="523" y="372"/>
                  </a:lnTo>
                  <a:lnTo>
                    <a:pt x="536" y="366"/>
                  </a:lnTo>
                  <a:lnTo>
                    <a:pt x="551" y="360"/>
                  </a:lnTo>
                  <a:lnTo>
                    <a:pt x="565" y="355"/>
                  </a:lnTo>
                  <a:lnTo>
                    <a:pt x="581" y="350"/>
                  </a:lnTo>
                  <a:lnTo>
                    <a:pt x="597" y="346"/>
                  </a:lnTo>
                  <a:lnTo>
                    <a:pt x="614" y="342"/>
                  </a:lnTo>
                  <a:lnTo>
                    <a:pt x="631" y="339"/>
                  </a:lnTo>
                  <a:lnTo>
                    <a:pt x="649" y="337"/>
                  </a:lnTo>
                  <a:lnTo>
                    <a:pt x="667" y="335"/>
                  </a:lnTo>
                  <a:lnTo>
                    <a:pt x="687" y="334"/>
                  </a:lnTo>
                  <a:lnTo>
                    <a:pt x="706" y="334"/>
                  </a:lnTo>
                  <a:lnTo>
                    <a:pt x="725" y="334"/>
                  </a:lnTo>
                  <a:lnTo>
                    <a:pt x="744" y="335"/>
                  </a:lnTo>
                  <a:lnTo>
                    <a:pt x="761" y="337"/>
                  </a:lnTo>
                  <a:lnTo>
                    <a:pt x="779" y="339"/>
                  </a:lnTo>
                  <a:lnTo>
                    <a:pt x="795" y="341"/>
                  </a:lnTo>
                  <a:lnTo>
                    <a:pt x="812" y="346"/>
                  </a:lnTo>
                  <a:lnTo>
                    <a:pt x="828" y="349"/>
                  </a:lnTo>
                  <a:lnTo>
                    <a:pt x="843" y="354"/>
                  </a:lnTo>
                  <a:lnTo>
                    <a:pt x="858" y="359"/>
                  </a:lnTo>
                  <a:lnTo>
                    <a:pt x="872" y="364"/>
                  </a:lnTo>
                  <a:lnTo>
                    <a:pt x="886" y="370"/>
                  </a:lnTo>
                  <a:lnTo>
                    <a:pt x="898" y="378"/>
                  </a:lnTo>
                  <a:lnTo>
                    <a:pt x="910" y="385"/>
                  </a:lnTo>
                  <a:lnTo>
                    <a:pt x="922" y="393"/>
                  </a:lnTo>
                  <a:lnTo>
                    <a:pt x="932" y="402"/>
                  </a:lnTo>
                  <a:lnTo>
                    <a:pt x="941" y="412"/>
                  </a:lnTo>
                  <a:lnTo>
                    <a:pt x="950" y="421"/>
                  </a:lnTo>
                  <a:lnTo>
                    <a:pt x="958" y="431"/>
                  </a:lnTo>
                  <a:lnTo>
                    <a:pt x="965" y="442"/>
                  </a:lnTo>
                  <a:lnTo>
                    <a:pt x="970" y="452"/>
                  </a:lnTo>
                  <a:lnTo>
                    <a:pt x="975" y="462"/>
                  </a:lnTo>
                  <a:lnTo>
                    <a:pt x="979" y="473"/>
                  </a:lnTo>
                  <a:lnTo>
                    <a:pt x="983" y="484"/>
                  </a:lnTo>
                  <a:lnTo>
                    <a:pt x="985" y="495"/>
                  </a:lnTo>
                  <a:lnTo>
                    <a:pt x="987" y="508"/>
                  </a:lnTo>
                  <a:lnTo>
                    <a:pt x="989" y="522"/>
                  </a:lnTo>
                  <a:lnTo>
                    <a:pt x="990" y="539"/>
                  </a:lnTo>
                  <a:lnTo>
                    <a:pt x="991" y="557"/>
                  </a:lnTo>
                  <a:lnTo>
                    <a:pt x="992" y="578"/>
                  </a:lnTo>
                  <a:lnTo>
                    <a:pt x="992" y="602"/>
                  </a:lnTo>
                  <a:lnTo>
                    <a:pt x="992" y="626"/>
                  </a:lnTo>
                  <a:lnTo>
                    <a:pt x="993" y="654"/>
                  </a:lnTo>
                  <a:lnTo>
                    <a:pt x="993" y="779"/>
                  </a:lnTo>
                  <a:close/>
                  <a:moveTo>
                    <a:pt x="1390" y="301"/>
                  </a:moveTo>
                  <a:lnTo>
                    <a:pt x="1387" y="291"/>
                  </a:lnTo>
                  <a:lnTo>
                    <a:pt x="1384" y="280"/>
                  </a:lnTo>
                  <a:lnTo>
                    <a:pt x="1380" y="270"/>
                  </a:lnTo>
                  <a:lnTo>
                    <a:pt x="1376" y="260"/>
                  </a:lnTo>
                  <a:lnTo>
                    <a:pt x="1372" y="249"/>
                  </a:lnTo>
                  <a:lnTo>
                    <a:pt x="1367" y="239"/>
                  </a:lnTo>
                  <a:lnTo>
                    <a:pt x="1361" y="230"/>
                  </a:lnTo>
                  <a:lnTo>
                    <a:pt x="1355" y="220"/>
                  </a:lnTo>
                  <a:lnTo>
                    <a:pt x="1339" y="200"/>
                  </a:lnTo>
                  <a:lnTo>
                    <a:pt x="1323" y="181"/>
                  </a:lnTo>
                  <a:lnTo>
                    <a:pt x="1303" y="163"/>
                  </a:lnTo>
                  <a:lnTo>
                    <a:pt x="1281" y="144"/>
                  </a:lnTo>
                  <a:lnTo>
                    <a:pt x="1258" y="127"/>
                  </a:lnTo>
                  <a:lnTo>
                    <a:pt x="1232" y="110"/>
                  </a:lnTo>
                  <a:lnTo>
                    <a:pt x="1205" y="95"/>
                  </a:lnTo>
                  <a:lnTo>
                    <a:pt x="1175" y="81"/>
                  </a:lnTo>
                  <a:lnTo>
                    <a:pt x="1144" y="68"/>
                  </a:lnTo>
                  <a:lnTo>
                    <a:pt x="1112" y="56"/>
                  </a:lnTo>
                  <a:lnTo>
                    <a:pt x="1077" y="45"/>
                  </a:lnTo>
                  <a:lnTo>
                    <a:pt x="1041" y="36"/>
                  </a:lnTo>
                  <a:lnTo>
                    <a:pt x="1003" y="27"/>
                  </a:lnTo>
                  <a:lnTo>
                    <a:pt x="964" y="20"/>
                  </a:lnTo>
                  <a:lnTo>
                    <a:pt x="924" y="14"/>
                  </a:lnTo>
                  <a:lnTo>
                    <a:pt x="882" y="9"/>
                  </a:lnTo>
                  <a:lnTo>
                    <a:pt x="839" y="5"/>
                  </a:lnTo>
                  <a:lnTo>
                    <a:pt x="795" y="2"/>
                  </a:lnTo>
                  <a:lnTo>
                    <a:pt x="750" y="1"/>
                  </a:lnTo>
                  <a:lnTo>
                    <a:pt x="703" y="0"/>
                  </a:lnTo>
                  <a:lnTo>
                    <a:pt x="655" y="1"/>
                  </a:lnTo>
                  <a:lnTo>
                    <a:pt x="608" y="2"/>
                  </a:lnTo>
                  <a:lnTo>
                    <a:pt x="562" y="5"/>
                  </a:lnTo>
                  <a:lnTo>
                    <a:pt x="518" y="9"/>
                  </a:lnTo>
                  <a:lnTo>
                    <a:pt x="476" y="14"/>
                  </a:lnTo>
                  <a:lnTo>
                    <a:pt x="434" y="21"/>
                  </a:lnTo>
                  <a:lnTo>
                    <a:pt x="394" y="28"/>
                  </a:lnTo>
                  <a:lnTo>
                    <a:pt x="357" y="38"/>
                  </a:lnTo>
                  <a:lnTo>
                    <a:pt x="320" y="48"/>
                  </a:lnTo>
                  <a:lnTo>
                    <a:pt x="286" y="59"/>
                  </a:lnTo>
                  <a:lnTo>
                    <a:pt x="254" y="71"/>
                  </a:lnTo>
                  <a:lnTo>
                    <a:pt x="223" y="84"/>
                  </a:lnTo>
                  <a:lnTo>
                    <a:pt x="194" y="99"/>
                  </a:lnTo>
                  <a:lnTo>
                    <a:pt x="169" y="114"/>
                  </a:lnTo>
                  <a:lnTo>
                    <a:pt x="144" y="131"/>
                  </a:lnTo>
                  <a:lnTo>
                    <a:pt x="120" y="147"/>
                  </a:lnTo>
                  <a:lnTo>
                    <a:pt x="100" y="166"/>
                  </a:lnTo>
                  <a:lnTo>
                    <a:pt x="81" y="184"/>
                  </a:lnTo>
                  <a:lnTo>
                    <a:pt x="65" y="203"/>
                  </a:lnTo>
                  <a:lnTo>
                    <a:pt x="51" y="223"/>
                  </a:lnTo>
                  <a:lnTo>
                    <a:pt x="45" y="233"/>
                  </a:lnTo>
                  <a:lnTo>
                    <a:pt x="39" y="242"/>
                  </a:lnTo>
                  <a:lnTo>
                    <a:pt x="34" y="253"/>
                  </a:lnTo>
                  <a:lnTo>
                    <a:pt x="30" y="263"/>
                  </a:lnTo>
                  <a:lnTo>
                    <a:pt x="25" y="273"/>
                  </a:lnTo>
                  <a:lnTo>
                    <a:pt x="22" y="284"/>
                  </a:lnTo>
                  <a:lnTo>
                    <a:pt x="19" y="294"/>
                  </a:lnTo>
                  <a:lnTo>
                    <a:pt x="17" y="305"/>
                  </a:lnTo>
                  <a:lnTo>
                    <a:pt x="13" y="329"/>
                  </a:lnTo>
                  <a:lnTo>
                    <a:pt x="10" y="356"/>
                  </a:lnTo>
                  <a:lnTo>
                    <a:pt x="7" y="387"/>
                  </a:lnTo>
                  <a:lnTo>
                    <a:pt x="4" y="422"/>
                  </a:lnTo>
                  <a:lnTo>
                    <a:pt x="3" y="460"/>
                  </a:lnTo>
                  <a:lnTo>
                    <a:pt x="1" y="502"/>
                  </a:lnTo>
                  <a:lnTo>
                    <a:pt x="1" y="549"/>
                  </a:lnTo>
                  <a:lnTo>
                    <a:pt x="0" y="599"/>
                  </a:lnTo>
                  <a:lnTo>
                    <a:pt x="0" y="834"/>
                  </a:lnTo>
                  <a:lnTo>
                    <a:pt x="1" y="886"/>
                  </a:lnTo>
                  <a:lnTo>
                    <a:pt x="1" y="933"/>
                  </a:lnTo>
                  <a:lnTo>
                    <a:pt x="3" y="975"/>
                  </a:lnTo>
                  <a:lnTo>
                    <a:pt x="5" y="1015"/>
                  </a:lnTo>
                  <a:lnTo>
                    <a:pt x="7" y="1050"/>
                  </a:lnTo>
                  <a:lnTo>
                    <a:pt x="10" y="1082"/>
                  </a:lnTo>
                  <a:lnTo>
                    <a:pt x="13" y="1109"/>
                  </a:lnTo>
                  <a:lnTo>
                    <a:pt x="17" y="1131"/>
                  </a:lnTo>
                  <a:lnTo>
                    <a:pt x="20" y="1143"/>
                  </a:lnTo>
                  <a:lnTo>
                    <a:pt x="22" y="1153"/>
                  </a:lnTo>
                  <a:lnTo>
                    <a:pt x="26" y="1163"/>
                  </a:lnTo>
                  <a:lnTo>
                    <a:pt x="31" y="1174"/>
                  </a:lnTo>
                  <a:lnTo>
                    <a:pt x="36" y="1184"/>
                  </a:lnTo>
                  <a:lnTo>
                    <a:pt x="41" y="1194"/>
                  </a:lnTo>
                  <a:lnTo>
                    <a:pt x="46" y="1204"/>
                  </a:lnTo>
                  <a:lnTo>
                    <a:pt x="53" y="1214"/>
                  </a:lnTo>
                  <a:lnTo>
                    <a:pt x="68" y="1234"/>
                  </a:lnTo>
                  <a:lnTo>
                    <a:pt x="85" y="1252"/>
                  </a:lnTo>
                  <a:lnTo>
                    <a:pt x="104" y="1271"/>
                  </a:lnTo>
                  <a:lnTo>
                    <a:pt x="125" y="1289"/>
                  </a:lnTo>
                  <a:lnTo>
                    <a:pt x="149" y="1307"/>
                  </a:lnTo>
                  <a:lnTo>
                    <a:pt x="175" y="1324"/>
                  </a:lnTo>
                  <a:lnTo>
                    <a:pt x="203" y="1338"/>
                  </a:lnTo>
                  <a:lnTo>
                    <a:pt x="231" y="1352"/>
                  </a:lnTo>
                  <a:lnTo>
                    <a:pt x="262" y="1366"/>
                  </a:lnTo>
                  <a:lnTo>
                    <a:pt x="295" y="1377"/>
                  </a:lnTo>
                  <a:lnTo>
                    <a:pt x="330" y="1388"/>
                  </a:lnTo>
                  <a:lnTo>
                    <a:pt x="366" y="1398"/>
                  </a:lnTo>
                  <a:lnTo>
                    <a:pt x="405" y="1406"/>
                  </a:lnTo>
                  <a:lnTo>
                    <a:pt x="444" y="1413"/>
                  </a:lnTo>
                  <a:lnTo>
                    <a:pt x="484" y="1420"/>
                  </a:lnTo>
                  <a:lnTo>
                    <a:pt x="525" y="1425"/>
                  </a:lnTo>
                  <a:lnTo>
                    <a:pt x="568" y="1429"/>
                  </a:lnTo>
                  <a:lnTo>
                    <a:pt x="612" y="1432"/>
                  </a:lnTo>
                  <a:lnTo>
                    <a:pt x="657" y="1433"/>
                  </a:lnTo>
                  <a:lnTo>
                    <a:pt x="703" y="1434"/>
                  </a:lnTo>
                  <a:lnTo>
                    <a:pt x="753" y="1433"/>
                  </a:lnTo>
                  <a:lnTo>
                    <a:pt x="799" y="1431"/>
                  </a:lnTo>
                  <a:lnTo>
                    <a:pt x="846" y="1429"/>
                  </a:lnTo>
                  <a:lnTo>
                    <a:pt x="889" y="1424"/>
                  </a:lnTo>
                  <a:lnTo>
                    <a:pt x="932" y="1419"/>
                  </a:lnTo>
                  <a:lnTo>
                    <a:pt x="973" y="1412"/>
                  </a:lnTo>
                  <a:lnTo>
                    <a:pt x="1012" y="1404"/>
                  </a:lnTo>
                  <a:lnTo>
                    <a:pt x="1051" y="1396"/>
                  </a:lnTo>
                  <a:lnTo>
                    <a:pt x="1087" y="1385"/>
                  </a:lnTo>
                  <a:lnTo>
                    <a:pt x="1121" y="1374"/>
                  </a:lnTo>
                  <a:lnTo>
                    <a:pt x="1154" y="1362"/>
                  </a:lnTo>
                  <a:lnTo>
                    <a:pt x="1183" y="1349"/>
                  </a:lnTo>
                  <a:lnTo>
                    <a:pt x="1212" y="1335"/>
                  </a:lnTo>
                  <a:lnTo>
                    <a:pt x="1239" y="1319"/>
                  </a:lnTo>
                  <a:lnTo>
                    <a:pt x="1264" y="1303"/>
                  </a:lnTo>
                  <a:lnTo>
                    <a:pt x="1287" y="1286"/>
                  </a:lnTo>
                  <a:lnTo>
                    <a:pt x="1307" y="1268"/>
                  </a:lnTo>
                  <a:lnTo>
                    <a:pt x="1326" y="1249"/>
                  </a:lnTo>
                  <a:lnTo>
                    <a:pt x="1342" y="1231"/>
                  </a:lnTo>
                  <a:lnTo>
                    <a:pt x="1357" y="1211"/>
                  </a:lnTo>
                  <a:lnTo>
                    <a:pt x="1363" y="1201"/>
                  </a:lnTo>
                  <a:lnTo>
                    <a:pt x="1368" y="1191"/>
                  </a:lnTo>
                  <a:lnTo>
                    <a:pt x="1373" y="1181"/>
                  </a:lnTo>
                  <a:lnTo>
                    <a:pt x="1377" y="1171"/>
                  </a:lnTo>
                  <a:lnTo>
                    <a:pt x="1381" y="1160"/>
                  </a:lnTo>
                  <a:lnTo>
                    <a:pt x="1385" y="1149"/>
                  </a:lnTo>
                  <a:lnTo>
                    <a:pt x="1387" y="1139"/>
                  </a:lnTo>
                  <a:lnTo>
                    <a:pt x="1391" y="1128"/>
                  </a:lnTo>
                  <a:lnTo>
                    <a:pt x="1395" y="1105"/>
                  </a:lnTo>
                  <a:lnTo>
                    <a:pt x="1398" y="1078"/>
                  </a:lnTo>
                  <a:lnTo>
                    <a:pt x="1401" y="1047"/>
                  </a:lnTo>
                  <a:lnTo>
                    <a:pt x="1403" y="1012"/>
                  </a:lnTo>
                  <a:lnTo>
                    <a:pt x="1405" y="973"/>
                  </a:lnTo>
                  <a:lnTo>
                    <a:pt x="1406" y="931"/>
                  </a:lnTo>
                  <a:lnTo>
                    <a:pt x="1407" y="885"/>
                  </a:lnTo>
                  <a:lnTo>
                    <a:pt x="1407" y="834"/>
                  </a:lnTo>
                  <a:lnTo>
                    <a:pt x="1407" y="599"/>
                  </a:lnTo>
                  <a:lnTo>
                    <a:pt x="1407" y="548"/>
                  </a:lnTo>
                  <a:lnTo>
                    <a:pt x="1406" y="500"/>
                  </a:lnTo>
                  <a:lnTo>
                    <a:pt x="1405" y="458"/>
                  </a:lnTo>
                  <a:lnTo>
                    <a:pt x="1403" y="419"/>
                  </a:lnTo>
                  <a:lnTo>
                    <a:pt x="1400" y="383"/>
                  </a:lnTo>
                  <a:lnTo>
                    <a:pt x="1398" y="352"/>
                  </a:lnTo>
                  <a:lnTo>
                    <a:pt x="1394" y="325"/>
                  </a:lnTo>
                  <a:lnTo>
                    <a:pt x="1390" y="301"/>
                  </a:lnTo>
                  <a:close/>
                </a:path>
              </a:pathLst>
            </a:custGeom>
            <a:solidFill>
              <a:srgbClr val="383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8"/>
            <p:cNvSpPr>
              <a:spLocks noEditPoints="1"/>
            </p:cNvSpPr>
            <p:nvPr userDrawn="1"/>
          </p:nvSpPr>
          <p:spPr bwMode="auto">
            <a:xfrm>
              <a:off x="1547813" y="6613544"/>
              <a:ext cx="106363" cy="107950"/>
            </a:xfrm>
            <a:custGeom>
              <a:avLst/>
              <a:gdLst>
                <a:gd name="T0" fmla="*/ 991 w 1407"/>
                <a:gd name="T1" fmla="*/ 874 h 1434"/>
                <a:gd name="T2" fmla="*/ 984 w 1407"/>
                <a:gd name="T3" fmla="*/ 948 h 1434"/>
                <a:gd name="T4" fmla="*/ 960 w 1407"/>
                <a:gd name="T5" fmla="*/ 1000 h 1434"/>
                <a:gd name="T6" fmla="*/ 914 w 1407"/>
                <a:gd name="T7" fmla="*/ 1047 h 1434"/>
                <a:gd name="T8" fmla="*/ 848 w 1407"/>
                <a:gd name="T9" fmla="*/ 1079 h 1434"/>
                <a:gd name="T10" fmla="*/ 765 w 1407"/>
                <a:gd name="T11" fmla="*/ 1096 h 1434"/>
                <a:gd name="T12" fmla="*/ 670 w 1407"/>
                <a:gd name="T13" fmla="*/ 1098 h 1434"/>
                <a:gd name="T14" fmla="*/ 585 w 1407"/>
                <a:gd name="T15" fmla="*/ 1085 h 1434"/>
                <a:gd name="T16" fmla="*/ 514 w 1407"/>
                <a:gd name="T17" fmla="*/ 1056 h 1434"/>
                <a:gd name="T18" fmla="*/ 463 w 1407"/>
                <a:gd name="T19" fmla="*/ 1013 h 1434"/>
                <a:gd name="T20" fmla="*/ 433 w 1407"/>
                <a:gd name="T21" fmla="*/ 961 h 1434"/>
                <a:gd name="T22" fmla="*/ 424 w 1407"/>
                <a:gd name="T23" fmla="*/ 895 h 1434"/>
                <a:gd name="T24" fmla="*/ 420 w 1407"/>
                <a:gd name="T25" fmla="*/ 779 h 1434"/>
                <a:gd name="T26" fmla="*/ 423 w 1407"/>
                <a:gd name="T27" fmla="*/ 559 h 1434"/>
                <a:gd name="T28" fmla="*/ 430 w 1407"/>
                <a:gd name="T29" fmla="*/ 486 h 1434"/>
                <a:gd name="T30" fmla="*/ 453 w 1407"/>
                <a:gd name="T31" fmla="*/ 432 h 1434"/>
                <a:gd name="T32" fmla="*/ 500 w 1407"/>
                <a:gd name="T33" fmla="*/ 387 h 1434"/>
                <a:gd name="T34" fmla="*/ 566 w 1407"/>
                <a:gd name="T35" fmla="*/ 355 h 1434"/>
                <a:gd name="T36" fmla="*/ 649 w 1407"/>
                <a:gd name="T37" fmla="*/ 337 h 1434"/>
                <a:gd name="T38" fmla="*/ 744 w 1407"/>
                <a:gd name="T39" fmla="*/ 335 h 1434"/>
                <a:gd name="T40" fmla="*/ 828 w 1407"/>
                <a:gd name="T41" fmla="*/ 349 h 1434"/>
                <a:gd name="T42" fmla="*/ 899 w 1407"/>
                <a:gd name="T43" fmla="*/ 378 h 1434"/>
                <a:gd name="T44" fmla="*/ 951 w 1407"/>
                <a:gd name="T45" fmla="*/ 421 h 1434"/>
                <a:gd name="T46" fmla="*/ 981 w 1407"/>
                <a:gd name="T47" fmla="*/ 473 h 1434"/>
                <a:gd name="T48" fmla="*/ 990 w 1407"/>
                <a:gd name="T49" fmla="*/ 539 h 1434"/>
                <a:gd name="T50" fmla="*/ 992 w 1407"/>
                <a:gd name="T51" fmla="*/ 654 h 1434"/>
                <a:gd name="T52" fmla="*/ 1381 w 1407"/>
                <a:gd name="T53" fmla="*/ 270 h 1434"/>
                <a:gd name="T54" fmla="*/ 1355 w 1407"/>
                <a:gd name="T55" fmla="*/ 220 h 1434"/>
                <a:gd name="T56" fmla="*/ 1258 w 1407"/>
                <a:gd name="T57" fmla="*/ 127 h 1434"/>
                <a:gd name="T58" fmla="*/ 1113 w 1407"/>
                <a:gd name="T59" fmla="*/ 56 h 1434"/>
                <a:gd name="T60" fmla="*/ 924 w 1407"/>
                <a:gd name="T61" fmla="*/ 14 h 1434"/>
                <a:gd name="T62" fmla="*/ 704 w 1407"/>
                <a:gd name="T63" fmla="*/ 0 h 1434"/>
                <a:gd name="T64" fmla="*/ 476 w 1407"/>
                <a:gd name="T65" fmla="*/ 14 h 1434"/>
                <a:gd name="T66" fmla="*/ 287 w 1407"/>
                <a:gd name="T67" fmla="*/ 59 h 1434"/>
                <a:gd name="T68" fmla="*/ 144 w 1407"/>
                <a:gd name="T69" fmla="*/ 131 h 1434"/>
                <a:gd name="T70" fmla="*/ 52 w 1407"/>
                <a:gd name="T71" fmla="*/ 223 h 1434"/>
                <a:gd name="T72" fmla="*/ 26 w 1407"/>
                <a:gd name="T73" fmla="*/ 273 h 1434"/>
                <a:gd name="T74" fmla="*/ 9 w 1407"/>
                <a:gd name="T75" fmla="*/ 356 h 1434"/>
                <a:gd name="T76" fmla="*/ 0 w 1407"/>
                <a:gd name="T77" fmla="*/ 549 h 1434"/>
                <a:gd name="T78" fmla="*/ 3 w 1407"/>
                <a:gd name="T79" fmla="*/ 975 h 1434"/>
                <a:gd name="T80" fmla="*/ 18 w 1407"/>
                <a:gd name="T81" fmla="*/ 1131 h 1434"/>
                <a:gd name="T82" fmla="*/ 36 w 1407"/>
                <a:gd name="T83" fmla="*/ 1184 h 1434"/>
                <a:gd name="T84" fmla="*/ 86 w 1407"/>
                <a:gd name="T85" fmla="*/ 1252 h 1434"/>
                <a:gd name="T86" fmla="*/ 203 w 1407"/>
                <a:gd name="T87" fmla="*/ 1338 h 1434"/>
                <a:gd name="T88" fmla="*/ 367 w 1407"/>
                <a:gd name="T89" fmla="*/ 1398 h 1434"/>
                <a:gd name="T90" fmla="*/ 569 w 1407"/>
                <a:gd name="T91" fmla="*/ 1429 h 1434"/>
                <a:gd name="T92" fmla="*/ 800 w 1407"/>
                <a:gd name="T93" fmla="*/ 1431 h 1434"/>
                <a:gd name="T94" fmla="*/ 1013 w 1407"/>
                <a:gd name="T95" fmla="*/ 1404 h 1434"/>
                <a:gd name="T96" fmla="*/ 1184 w 1407"/>
                <a:gd name="T97" fmla="*/ 1349 h 1434"/>
                <a:gd name="T98" fmla="*/ 1308 w 1407"/>
                <a:gd name="T99" fmla="*/ 1268 h 1434"/>
                <a:gd name="T100" fmla="*/ 1368 w 1407"/>
                <a:gd name="T101" fmla="*/ 1191 h 1434"/>
                <a:gd name="T102" fmla="*/ 1389 w 1407"/>
                <a:gd name="T103" fmla="*/ 1139 h 1434"/>
                <a:gd name="T104" fmla="*/ 1403 w 1407"/>
                <a:gd name="T105" fmla="*/ 1012 h 1434"/>
                <a:gd name="T106" fmla="*/ 1407 w 1407"/>
                <a:gd name="T107" fmla="*/ 599 h 1434"/>
                <a:gd name="T108" fmla="*/ 1401 w 1407"/>
                <a:gd name="T109" fmla="*/ 383 h 1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07" h="1434">
                  <a:moveTo>
                    <a:pt x="992" y="779"/>
                  </a:moveTo>
                  <a:lnTo>
                    <a:pt x="992" y="806"/>
                  </a:lnTo>
                  <a:lnTo>
                    <a:pt x="992" y="831"/>
                  </a:lnTo>
                  <a:lnTo>
                    <a:pt x="992" y="854"/>
                  </a:lnTo>
                  <a:lnTo>
                    <a:pt x="991" y="874"/>
                  </a:lnTo>
                  <a:lnTo>
                    <a:pt x="990" y="893"/>
                  </a:lnTo>
                  <a:lnTo>
                    <a:pt x="989" y="909"/>
                  </a:lnTo>
                  <a:lnTo>
                    <a:pt x="987" y="924"/>
                  </a:lnTo>
                  <a:lnTo>
                    <a:pt x="986" y="936"/>
                  </a:lnTo>
                  <a:lnTo>
                    <a:pt x="984" y="948"/>
                  </a:lnTo>
                  <a:lnTo>
                    <a:pt x="981" y="959"/>
                  </a:lnTo>
                  <a:lnTo>
                    <a:pt x="977" y="969"/>
                  </a:lnTo>
                  <a:lnTo>
                    <a:pt x="973" y="981"/>
                  </a:lnTo>
                  <a:lnTo>
                    <a:pt x="967" y="991"/>
                  </a:lnTo>
                  <a:lnTo>
                    <a:pt x="960" y="1000"/>
                  </a:lnTo>
                  <a:lnTo>
                    <a:pt x="952" y="1011"/>
                  </a:lnTo>
                  <a:lnTo>
                    <a:pt x="944" y="1020"/>
                  </a:lnTo>
                  <a:lnTo>
                    <a:pt x="935" y="1029"/>
                  </a:lnTo>
                  <a:lnTo>
                    <a:pt x="924" y="1038"/>
                  </a:lnTo>
                  <a:lnTo>
                    <a:pt x="914" y="1047"/>
                  </a:lnTo>
                  <a:lnTo>
                    <a:pt x="902" y="1054"/>
                  </a:lnTo>
                  <a:lnTo>
                    <a:pt x="889" y="1061"/>
                  </a:lnTo>
                  <a:lnTo>
                    <a:pt x="877" y="1067"/>
                  </a:lnTo>
                  <a:lnTo>
                    <a:pt x="862" y="1074"/>
                  </a:lnTo>
                  <a:lnTo>
                    <a:pt x="848" y="1079"/>
                  </a:lnTo>
                  <a:lnTo>
                    <a:pt x="833" y="1084"/>
                  </a:lnTo>
                  <a:lnTo>
                    <a:pt x="816" y="1088"/>
                  </a:lnTo>
                  <a:lnTo>
                    <a:pt x="800" y="1091"/>
                  </a:lnTo>
                  <a:lnTo>
                    <a:pt x="782" y="1094"/>
                  </a:lnTo>
                  <a:lnTo>
                    <a:pt x="765" y="1096"/>
                  </a:lnTo>
                  <a:lnTo>
                    <a:pt x="746" y="1098"/>
                  </a:lnTo>
                  <a:lnTo>
                    <a:pt x="726" y="1099"/>
                  </a:lnTo>
                  <a:lnTo>
                    <a:pt x="707" y="1099"/>
                  </a:lnTo>
                  <a:lnTo>
                    <a:pt x="688" y="1099"/>
                  </a:lnTo>
                  <a:lnTo>
                    <a:pt x="670" y="1098"/>
                  </a:lnTo>
                  <a:lnTo>
                    <a:pt x="651" y="1096"/>
                  </a:lnTo>
                  <a:lnTo>
                    <a:pt x="634" y="1094"/>
                  </a:lnTo>
                  <a:lnTo>
                    <a:pt x="617" y="1092"/>
                  </a:lnTo>
                  <a:lnTo>
                    <a:pt x="601" y="1089"/>
                  </a:lnTo>
                  <a:lnTo>
                    <a:pt x="585" y="1085"/>
                  </a:lnTo>
                  <a:lnTo>
                    <a:pt x="570" y="1080"/>
                  </a:lnTo>
                  <a:lnTo>
                    <a:pt x="554" y="1075"/>
                  </a:lnTo>
                  <a:lnTo>
                    <a:pt x="541" y="1069"/>
                  </a:lnTo>
                  <a:lnTo>
                    <a:pt x="528" y="1063"/>
                  </a:lnTo>
                  <a:lnTo>
                    <a:pt x="514" y="1056"/>
                  </a:lnTo>
                  <a:lnTo>
                    <a:pt x="503" y="1049"/>
                  </a:lnTo>
                  <a:lnTo>
                    <a:pt x="492" y="1041"/>
                  </a:lnTo>
                  <a:lnTo>
                    <a:pt x="481" y="1031"/>
                  </a:lnTo>
                  <a:lnTo>
                    <a:pt x="472" y="1022"/>
                  </a:lnTo>
                  <a:lnTo>
                    <a:pt x="463" y="1013"/>
                  </a:lnTo>
                  <a:lnTo>
                    <a:pt x="455" y="1002"/>
                  </a:lnTo>
                  <a:lnTo>
                    <a:pt x="448" y="992"/>
                  </a:lnTo>
                  <a:lnTo>
                    <a:pt x="442" y="982"/>
                  </a:lnTo>
                  <a:lnTo>
                    <a:pt x="437" y="971"/>
                  </a:lnTo>
                  <a:lnTo>
                    <a:pt x="433" y="961"/>
                  </a:lnTo>
                  <a:lnTo>
                    <a:pt x="430" y="950"/>
                  </a:lnTo>
                  <a:lnTo>
                    <a:pt x="428" y="938"/>
                  </a:lnTo>
                  <a:lnTo>
                    <a:pt x="426" y="926"/>
                  </a:lnTo>
                  <a:lnTo>
                    <a:pt x="425" y="911"/>
                  </a:lnTo>
                  <a:lnTo>
                    <a:pt x="424" y="895"/>
                  </a:lnTo>
                  <a:lnTo>
                    <a:pt x="423" y="876"/>
                  </a:lnTo>
                  <a:lnTo>
                    <a:pt x="421" y="855"/>
                  </a:lnTo>
                  <a:lnTo>
                    <a:pt x="420" y="832"/>
                  </a:lnTo>
                  <a:lnTo>
                    <a:pt x="420" y="807"/>
                  </a:lnTo>
                  <a:lnTo>
                    <a:pt x="420" y="779"/>
                  </a:lnTo>
                  <a:lnTo>
                    <a:pt x="420" y="654"/>
                  </a:lnTo>
                  <a:lnTo>
                    <a:pt x="420" y="627"/>
                  </a:lnTo>
                  <a:lnTo>
                    <a:pt x="420" y="603"/>
                  </a:lnTo>
                  <a:lnTo>
                    <a:pt x="421" y="580"/>
                  </a:lnTo>
                  <a:lnTo>
                    <a:pt x="423" y="559"/>
                  </a:lnTo>
                  <a:lnTo>
                    <a:pt x="424" y="541"/>
                  </a:lnTo>
                  <a:lnTo>
                    <a:pt x="425" y="524"/>
                  </a:lnTo>
                  <a:lnTo>
                    <a:pt x="426" y="510"/>
                  </a:lnTo>
                  <a:lnTo>
                    <a:pt x="428" y="497"/>
                  </a:lnTo>
                  <a:lnTo>
                    <a:pt x="430" y="486"/>
                  </a:lnTo>
                  <a:lnTo>
                    <a:pt x="433" y="475"/>
                  </a:lnTo>
                  <a:lnTo>
                    <a:pt x="436" y="464"/>
                  </a:lnTo>
                  <a:lnTo>
                    <a:pt x="441" y="453"/>
                  </a:lnTo>
                  <a:lnTo>
                    <a:pt x="447" y="443"/>
                  </a:lnTo>
                  <a:lnTo>
                    <a:pt x="453" y="432"/>
                  </a:lnTo>
                  <a:lnTo>
                    <a:pt x="461" y="423"/>
                  </a:lnTo>
                  <a:lnTo>
                    <a:pt x="469" y="414"/>
                  </a:lnTo>
                  <a:lnTo>
                    <a:pt x="479" y="403"/>
                  </a:lnTo>
                  <a:lnTo>
                    <a:pt x="488" y="395"/>
                  </a:lnTo>
                  <a:lnTo>
                    <a:pt x="500" y="387"/>
                  </a:lnTo>
                  <a:lnTo>
                    <a:pt x="511" y="380"/>
                  </a:lnTo>
                  <a:lnTo>
                    <a:pt x="523" y="372"/>
                  </a:lnTo>
                  <a:lnTo>
                    <a:pt x="537" y="366"/>
                  </a:lnTo>
                  <a:lnTo>
                    <a:pt x="551" y="360"/>
                  </a:lnTo>
                  <a:lnTo>
                    <a:pt x="566" y="355"/>
                  </a:lnTo>
                  <a:lnTo>
                    <a:pt x="581" y="350"/>
                  </a:lnTo>
                  <a:lnTo>
                    <a:pt x="598" y="346"/>
                  </a:lnTo>
                  <a:lnTo>
                    <a:pt x="614" y="342"/>
                  </a:lnTo>
                  <a:lnTo>
                    <a:pt x="632" y="339"/>
                  </a:lnTo>
                  <a:lnTo>
                    <a:pt x="649" y="337"/>
                  </a:lnTo>
                  <a:lnTo>
                    <a:pt x="668" y="335"/>
                  </a:lnTo>
                  <a:lnTo>
                    <a:pt x="687" y="334"/>
                  </a:lnTo>
                  <a:lnTo>
                    <a:pt x="707" y="334"/>
                  </a:lnTo>
                  <a:lnTo>
                    <a:pt x="725" y="334"/>
                  </a:lnTo>
                  <a:lnTo>
                    <a:pt x="744" y="335"/>
                  </a:lnTo>
                  <a:lnTo>
                    <a:pt x="761" y="337"/>
                  </a:lnTo>
                  <a:lnTo>
                    <a:pt x="779" y="339"/>
                  </a:lnTo>
                  <a:lnTo>
                    <a:pt x="795" y="341"/>
                  </a:lnTo>
                  <a:lnTo>
                    <a:pt x="812" y="346"/>
                  </a:lnTo>
                  <a:lnTo>
                    <a:pt x="828" y="349"/>
                  </a:lnTo>
                  <a:lnTo>
                    <a:pt x="844" y="354"/>
                  </a:lnTo>
                  <a:lnTo>
                    <a:pt x="858" y="359"/>
                  </a:lnTo>
                  <a:lnTo>
                    <a:pt x="873" y="364"/>
                  </a:lnTo>
                  <a:lnTo>
                    <a:pt x="886" y="370"/>
                  </a:lnTo>
                  <a:lnTo>
                    <a:pt x="899" y="378"/>
                  </a:lnTo>
                  <a:lnTo>
                    <a:pt x="911" y="385"/>
                  </a:lnTo>
                  <a:lnTo>
                    <a:pt x="922" y="393"/>
                  </a:lnTo>
                  <a:lnTo>
                    <a:pt x="933" y="402"/>
                  </a:lnTo>
                  <a:lnTo>
                    <a:pt x="942" y="412"/>
                  </a:lnTo>
                  <a:lnTo>
                    <a:pt x="951" y="421"/>
                  </a:lnTo>
                  <a:lnTo>
                    <a:pt x="958" y="431"/>
                  </a:lnTo>
                  <a:lnTo>
                    <a:pt x="965" y="442"/>
                  </a:lnTo>
                  <a:lnTo>
                    <a:pt x="972" y="452"/>
                  </a:lnTo>
                  <a:lnTo>
                    <a:pt x="977" y="462"/>
                  </a:lnTo>
                  <a:lnTo>
                    <a:pt x="981" y="473"/>
                  </a:lnTo>
                  <a:lnTo>
                    <a:pt x="984" y="484"/>
                  </a:lnTo>
                  <a:lnTo>
                    <a:pt x="986" y="495"/>
                  </a:lnTo>
                  <a:lnTo>
                    <a:pt x="987" y="508"/>
                  </a:lnTo>
                  <a:lnTo>
                    <a:pt x="989" y="522"/>
                  </a:lnTo>
                  <a:lnTo>
                    <a:pt x="990" y="539"/>
                  </a:lnTo>
                  <a:lnTo>
                    <a:pt x="991" y="557"/>
                  </a:lnTo>
                  <a:lnTo>
                    <a:pt x="992" y="578"/>
                  </a:lnTo>
                  <a:lnTo>
                    <a:pt x="992" y="602"/>
                  </a:lnTo>
                  <a:lnTo>
                    <a:pt x="992" y="626"/>
                  </a:lnTo>
                  <a:lnTo>
                    <a:pt x="992" y="654"/>
                  </a:lnTo>
                  <a:lnTo>
                    <a:pt x="992" y="779"/>
                  </a:lnTo>
                  <a:close/>
                  <a:moveTo>
                    <a:pt x="1390" y="301"/>
                  </a:moveTo>
                  <a:lnTo>
                    <a:pt x="1388" y="291"/>
                  </a:lnTo>
                  <a:lnTo>
                    <a:pt x="1385" y="280"/>
                  </a:lnTo>
                  <a:lnTo>
                    <a:pt x="1381" y="270"/>
                  </a:lnTo>
                  <a:lnTo>
                    <a:pt x="1377" y="260"/>
                  </a:lnTo>
                  <a:lnTo>
                    <a:pt x="1372" y="249"/>
                  </a:lnTo>
                  <a:lnTo>
                    <a:pt x="1367" y="239"/>
                  </a:lnTo>
                  <a:lnTo>
                    <a:pt x="1361" y="230"/>
                  </a:lnTo>
                  <a:lnTo>
                    <a:pt x="1355" y="220"/>
                  </a:lnTo>
                  <a:lnTo>
                    <a:pt x="1339" y="200"/>
                  </a:lnTo>
                  <a:lnTo>
                    <a:pt x="1323" y="181"/>
                  </a:lnTo>
                  <a:lnTo>
                    <a:pt x="1303" y="163"/>
                  </a:lnTo>
                  <a:lnTo>
                    <a:pt x="1282" y="144"/>
                  </a:lnTo>
                  <a:lnTo>
                    <a:pt x="1258" y="127"/>
                  </a:lnTo>
                  <a:lnTo>
                    <a:pt x="1232" y="110"/>
                  </a:lnTo>
                  <a:lnTo>
                    <a:pt x="1206" y="95"/>
                  </a:lnTo>
                  <a:lnTo>
                    <a:pt x="1177" y="81"/>
                  </a:lnTo>
                  <a:lnTo>
                    <a:pt x="1145" y="68"/>
                  </a:lnTo>
                  <a:lnTo>
                    <a:pt x="1113" y="56"/>
                  </a:lnTo>
                  <a:lnTo>
                    <a:pt x="1078" y="45"/>
                  </a:lnTo>
                  <a:lnTo>
                    <a:pt x="1042" y="36"/>
                  </a:lnTo>
                  <a:lnTo>
                    <a:pt x="1004" y="27"/>
                  </a:lnTo>
                  <a:lnTo>
                    <a:pt x="964" y="20"/>
                  </a:lnTo>
                  <a:lnTo>
                    <a:pt x="924" y="14"/>
                  </a:lnTo>
                  <a:lnTo>
                    <a:pt x="882" y="9"/>
                  </a:lnTo>
                  <a:lnTo>
                    <a:pt x="840" y="5"/>
                  </a:lnTo>
                  <a:lnTo>
                    <a:pt x="795" y="2"/>
                  </a:lnTo>
                  <a:lnTo>
                    <a:pt x="750" y="1"/>
                  </a:lnTo>
                  <a:lnTo>
                    <a:pt x="704" y="0"/>
                  </a:lnTo>
                  <a:lnTo>
                    <a:pt x="655" y="1"/>
                  </a:lnTo>
                  <a:lnTo>
                    <a:pt x="608" y="2"/>
                  </a:lnTo>
                  <a:lnTo>
                    <a:pt x="563" y="5"/>
                  </a:lnTo>
                  <a:lnTo>
                    <a:pt x="518" y="9"/>
                  </a:lnTo>
                  <a:lnTo>
                    <a:pt x="476" y="14"/>
                  </a:lnTo>
                  <a:lnTo>
                    <a:pt x="435" y="21"/>
                  </a:lnTo>
                  <a:lnTo>
                    <a:pt x="396" y="28"/>
                  </a:lnTo>
                  <a:lnTo>
                    <a:pt x="358" y="38"/>
                  </a:lnTo>
                  <a:lnTo>
                    <a:pt x="322" y="48"/>
                  </a:lnTo>
                  <a:lnTo>
                    <a:pt x="287" y="59"/>
                  </a:lnTo>
                  <a:lnTo>
                    <a:pt x="255" y="71"/>
                  </a:lnTo>
                  <a:lnTo>
                    <a:pt x="224" y="84"/>
                  </a:lnTo>
                  <a:lnTo>
                    <a:pt x="196" y="99"/>
                  </a:lnTo>
                  <a:lnTo>
                    <a:pt x="169" y="114"/>
                  </a:lnTo>
                  <a:lnTo>
                    <a:pt x="144" y="131"/>
                  </a:lnTo>
                  <a:lnTo>
                    <a:pt x="121" y="147"/>
                  </a:lnTo>
                  <a:lnTo>
                    <a:pt x="100" y="166"/>
                  </a:lnTo>
                  <a:lnTo>
                    <a:pt x="81" y="184"/>
                  </a:lnTo>
                  <a:lnTo>
                    <a:pt x="65" y="203"/>
                  </a:lnTo>
                  <a:lnTo>
                    <a:pt x="52" y="223"/>
                  </a:lnTo>
                  <a:lnTo>
                    <a:pt x="45" y="233"/>
                  </a:lnTo>
                  <a:lnTo>
                    <a:pt x="39" y="242"/>
                  </a:lnTo>
                  <a:lnTo>
                    <a:pt x="34" y="253"/>
                  </a:lnTo>
                  <a:lnTo>
                    <a:pt x="30" y="263"/>
                  </a:lnTo>
                  <a:lnTo>
                    <a:pt x="26" y="273"/>
                  </a:lnTo>
                  <a:lnTo>
                    <a:pt x="23" y="284"/>
                  </a:lnTo>
                  <a:lnTo>
                    <a:pt x="20" y="294"/>
                  </a:lnTo>
                  <a:lnTo>
                    <a:pt x="18" y="305"/>
                  </a:lnTo>
                  <a:lnTo>
                    <a:pt x="13" y="329"/>
                  </a:lnTo>
                  <a:lnTo>
                    <a:pt x="9" y="356"/>
                  </a:lnTo>
                  <a:lnTo>
                    <a:pt x="7" y="387"/>
                  </a:lnTo>
                  <a:lnTo>
                    <a:pt x="4" y="422"/>
                  </a:lnTo>
                  <a:lnTo>
                    <a:pt x="2" y="460"/>
                  </a:lnTo>
                  <a:lnTo>
                    <a:pt x="1" y="502"/>
                  </a:lnTo>
                  <a:lnTo>
                    <a:pt x="0" y="549"/>
                  </a:lnTo>
                  <a:lnTo>
                    <a:pt x="0" y="599"/>
                  </a:lnTo>
                  <a:lnTo>
                    <a:pt x="0" y="834"/>
                  </a:lnTo>
                  <a:lnTo>
                    <a:pt x="0" y="886"/>
                  </a:lnTo>
                  <a:lnTo>
                    <a:pt x="1" y="933"/>
                  </a:lnTo>
                  <a:lnTo>
                    <a:pt x="3" y="975"/>
                  </a:lnTo>
                  <a:lnTo>
                    <a:pt x="4" y="1015"/>
                  </a:lnTo>
                  <a:lnTo>
                    <a:pt x="7" y="1050"/>
                  </a:lnTo>
                  <a:lnTo>
                    <a:pt x="10" y="1082"/>
                  </a:lnTo>
                  <a:lnTo>
                    <a:pt x="13" y="1109"/>
                  </a:lnTo>
                  <a:lnTo>
                    <a:pt x="18" y="1131"/>
                  </a:lnTo>
                  <a:lnTo>
                    <a:pt x="21" y="1143"/>
                  </a:lnTo>
                  <a:lnTo>
                    <a:pt x="24" y="1153"/>
                  </a:lnTo>
                  <a:lnTo>
                    <a:pt x="27" y="1163"/>
                  </a:lnTo>
                  <a:lnTo>
                    <a:pt x="31" y="1174"/>
                  </a:lnTo>
                  <a:lnTo>
                    <a:pt x="36" y="1184"/>
                  </a:lnTo>
                  <a:lnTo>
                    <a:pt x="41" y="1194"/>
                  </a:lnTo>
                  <a:lnTo>
                    <a:pt x="47" y="1204"/>
                  </a:lnTo>
                  <a:lnTo>
                    <a:pt x="54" y="1214"/>
                  </a:lnTo>
                  <a:lnTo>
                    <a:pt x="68" y="1234"/>
                  </a:lnTo>
                  <a:lnTo>
                    <a:pt x="86" y="1252"/>
                  </a:lnTo>
                  <a:lnTo>
                    <a:pt x="104" y="1271"/>
                  </a:lnTo>
                  <a:lnTo>
                    <a:pt x="126" y="1289"/>
                  </a:lnTo>
                  <a:lnTo>
                    <a:pt x="149" y="1307"/>
                  </a:lnTo>
                  <a:lnTo>
                    <a:pt x="175" y="1324"/>
                  </a:lnTo>
                  <a:lnTo>
                    <a:pt x="203" y="1338"/>
                  </a:lnTo>
                  <a:lnTo>
                    <a:pt x="232" y="1352"/>
                  </a:lnTo>
                  <a:lnTo>
                    <a:pt x="263" y="1366"/>
                  </a:lnTo>
                  <a:lnTo>
                    <a:pt x="296" y="1377"/>
                  </a:lnTo>
                  <a:lnTo>
                    <a:pt x="330" y="1388"/>
                  </a:lnTo>
                  <a:lnTo>
                    <a:pt x="367" y="1398"/>
                  </a:lnTo>
                  <a:lnTo>
                    <a:pt x="405" y="1406"/>
                  </a:lnTo>
                  <a:lnTo>
                    <a:pt x="444" y="1413"/>
                  </a:lnTo>
                  <a:lnTo>
                    <a:pt x="484" y="1420"/>
                  </a:lnTo>
                  <a:lnTo>
                    <a:pt x="526" y="1425"/>
                  </a:lnTo>
                  <a:lnTo>
                    <a:pt x="569" y="1429"/>
                  </a:lnTo>
                  <a:lnTo>
                    <a:pt x="612" y="1432"/>
                  </a:lnTo>
                  <a:lnTo>
                    <a:pt x="657" y="1433"/>
                  </a:lnTo>
                  <a:lnTo>
                    <a:pt x="704" y="1434"/>
                  </a:lnTo>
                  <a:lnTo>
                    <a:pt x="753" y="1433"/>
                  </a:lnTo>
                  <a:lnTo>
                    <a:pt x="800" y="1431"/>
                  </a:lnTo>
                  <a:lnTo>
                    <a:pt x="846" y="1429"/>
                  </a:lnTo>
                  <a:lnTo>
                    <a:pt x="889" y="1424"/>
                  </a:lnTo>
                  <a:lnTo>
                    <a:pt x="933" y="1419"/>
                  </a:lnTo>
                  <a:lnTo>
                    <a:pt x="973" y="1412"/>
                  </a:lnTo>
                  <a:lnTo>
                    <a:pt x="1013" y="1404"/>
                  </a:lnTo>
                  <a:lnTo>
                    <a:pt x="1050" y="1396"/>
                  </a:lnTo>
                  <a:lnTo>
                    <a:pt x="1087" y="1385"/>
                  </a:lnTo>
                  <a:lnTo>
                    <a:pt x="1121" y="1374"/>
                  </a:lnTo>
                  <a:lnTo>
                    <a:pt x="1154" y="1362"/>
                  </a:lnTo>
                  <a:lnTo>
                    <a:pt x="1184" y="1349"/>
                  </a:lnTo>
                  <a:lnTo>
                    <a:pt x="1213" y="1335"/>
                  </a:lnTo>
                  <a:lnTo>
                    <a:pt x="1240" y="1319"/>
                  </a:lnTo>
                  <a:lnTo>
                    <a:pt x="1264" y="1303"/>
                  </a:lnTo>
                  <a:lnTo>
                    <a:pt x="1287" y="1286"/>
                  </a:lnTo>
                  <a:lnTo>
                    <a:pt x="1308" y="1268"/>
                  </a:lnTo>
                  <a:lnTo>
                    <a:pt x="1326" y="1249"/>
                  </a:lnTo>
                  <a:lnTo>
                    <a:pt x="1343" y="1231"/>
                  </a:lnTo>
                  <a:lnTo>
                    <a:pt x="1357" y="1211"/>
                  </a:lnTo>
                  <a:lnTo>
                    <a:pt x="1363" y="1201"/>
                  </a:lnTo>
                  <a:lnTo>
                    <a:pt x="1368" y="1191"/>
                  </a:lnTo>
                  <a:lnTo>
                    <a:pt x="1373" y="1181"/>
                  </a:lnTo>
                  <a:lnTo>
                    <a:pt x="1379" y="1171"/>
                  </a:lnTo>
                  <a:lnTo>
                    <a:pt x="1382" y="1160"/>
                  </a:lnTo>
                  <a:lnTo>
                    <a:pt x="1386" y="1149"/>
                  </a:lnTo>
                  <a:lnTo>
                    <a:pt x="1389" y="1139"/>
                  </a:lnTo>
                  <a:lnTo>
                    <a:pt x="1391" y="1128"/>
                  </a:lnTo>
                  <a:lnTo>
                    <a:pt x="1395" y="1105"/>
                  </a:lnTo>
                  <a:lnTo>
                    <a:pt x="1398" y="1078"/>
                  </a:lnTo>
                  <a:lnTo>
                    <a:pt x="1401" y="1047"/>
                  </a:lnTo>
                  <a:lnTo>
                    <a:pt x="1403" y="1012"/>
                  </a:lnTo>
                  <a:lnTo>
                    <a:pt x="1405" y="973"/>
                  </a:lnTo>
                  <a:lnTo>
                    <a:pt x="1406" y="931"/>
                  </a:lnTo>
                  <a:lnTo>
                    <a:pt x="1407" y="885"/>
                  </a:lnTo>
                  <a:lnTo>
                    <a:pt x="1407" y="834"/>
                  </a:lnTo>
                  <a:lnTo>
                    <a:pt x="1407" y="599"/>
                  </a:lnTo>
                  <a:lnTo>
                    <a:pt x="1407" y="548"/>
                  </a:lnTo>
                  <a:lnTo>
                    <a:pt x="1406" y="500"/>
                  </a:lnTo>
                  <a:lnTo>
                    <a:pt x="1405" y="458"/>
                  </a:lnTo>
                  <a:lnTo>
                    <a:pt x="1403" y="419"/>
                  </a:lnTo>
                  <a:lnTo>
                    <a:pt x="1401" y="383"/>
                  </a:lnTo>
                  <a:lnTo>
                    <a:pt x="1398" y="352"/>
                  </a:lnTo>
                  <a:lnTo>
                    <a:pt x="1394" y="325"/>
                  </a:lnTo>
                  <a:lnTo>
                    <a:pt x="1390" y="301"/>
                  </a:lnTo>
                  <a:close/>
                </a:path>
              </a:pathLst>
            </a:custGeom>
            <a:solidFill>
              <a:srgbClr val="383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9"/>
            <p:cNvSpPr/>
            <p:nvPr userDrawn="1"/>
          </p:nvSpPr>
          <p:spPr bwMode="auto">
            <a:xfrm>
              <a:off x="2198688" y="6615131"/>
              <a:ext cx="100013" cy="104775"/>
            </a:xfrm>
            <a:custGeom>
              <a:avLst/>
              <a:gdLst>
                <a:gd name="T0" fmla="*/ 0 w 1329"/>
                <a:gd name="T1" fmla="*/ 1386 h 1386"/>
                <a:gd name="T2" fmla="*/ 404 w 1329"/>
                <a:gd name="T3" fmla="*/ 1386 h 1386"/>
                <a:gd name="T4" fmla="*/ 404 w 1329"/>
                <a:gd name="T5" fmla="*/ 625 h 1386"/>
                <a:gd name="T6" fmla="*/ 924 w 1329"/>
                <a:gd name="T7" fmla="*/ 1386 h 1386"/>
                <a:gd name="T8" fmla="*/ 1329 w 1329"/>
                <a:gd name="T9" fmla="*/ 1386 h 1386"/>
                <a:gd name="T10" fmla="*/ 1329 w 1329"/>
                <a:gd name="T11" fmla="*/ 0 h 1386"/>
                <a:gd name="T12" fmla="*/ 924 w 1329"/>
                <a:gd name="T13" fmla="*/ 0 h 1386"/>
                <a:gd name="T14" fmla="*/ 924 w 1329"/>
                <a:gd name="T15" fmla="*/ 768 h 1386"/>
                <a:gd name="T16" fmla="*/ 401 w 1329"/>
                <a:gd name="T17" fmla="*/ 0 h 1386"/>
                <a:gd name="T18" fmla="*/ 0 w 1329"/>
                <a:gd name="T19" fmla="*/ 0 h 1386"/>
                <a:gd name="T20" fmla="*/ 0 w 1329"/>
                <a:gd name="T21" fmla="*/ 1386 h 1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9" h="1386">
                  <a:moveTo>
                    <a:pt x="0" y="1386"/>
                  </a:moveTo>
                  <a:lnTo>
                    <a:pt x="404" y="1386"/>
                  </a:lnTo>
                  <a:lnTo>
                    <a:pt x="404" y="625"/>
                  </a:lnTo>
                  <a:lnTo>
                    <a:pt x="924" y="1386"/>
                  </a:lnTo>
                  <a:lnTo>
                    <a:pt x="1329" y="1386"/>
                  </a:lnTo>
                  <a:lnTo>
                    <a:pt x="1329" y="0"/>
                  </a:lnTo>
                  <a:lnTo>
                    <a:pt x="924" y="0"/>
                  </a:lnTo>
                  <a:lnTo>
                    <a:pt x="924" y="768"/>
                  </a:lnTo>
                  <a:lnTo>
                    <a:pt x="401" y="0"/>
                  </a:lnTo>
                  <a:lnTo>
                    <a:pt x="0" y="0"/>
                  </a:lnTo>
                  <a:lnTo>
                    <a:pt x="0" y="1386"/>
                  </a:lnTo>
                  <a:close/>
                </a:path>
              </a:pathLst>
            </a:custGeom>
            <a:solidFill>
              <a:srgbClr val="383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Rectangle 10"/>
            <p:cNvSpPr>
              <a:spLocks noChangeArrowheads="1"/>
            </p:cNvSpPr>
            <p:nvPr userDrawn="1"/>
          </p:nvSpPr>
          <p:spPr bwMode="auto">
            <a:xfrm>
              <a:off x="2028825" y="6615131"/>
              <a:ext cx="31750" cy="104775"/>
            </a:xfrm>
            <a:prstGeom prst="rect">
              <a:avLst/>
            </a:prstGeom>
            <a:solidFill>
              <a:srgbClr val="383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1"/>
            <p:cNvSpPr/>
            <p:nvPr userDrawn="1"/>
          </p:nvSpPr>
          <p:spPr bwMode="auto">
            <a:xfrm>
              <a:off x="1928813" y="6615131"/>
              <a:ext cx="84138" cy="104775"/>
            </a:xfrm>
            <a:custGeom>
              <a:avLst/>
              <a:gdLst>
                <a:gd name="T0" fmla="*/ 0 w 1104"/>
                <a:gd name="T1" fmla="*/ 1386 h 1386"/>
                <a:gd name="T2" fmla="*/ 1104 w 1104"/>
                <a:gd name="T3" fmla="*/ 1386 h 1386"/>
                <a:gd name="T4" fmla="*/ 1104 w 1104"/>
                <a:gd name="T5" fmla="*/ 1046 h 1386"/>
                <a:gd name="T6" fmla="*/ 434 w 1104"/>
                <a:gd name="T7" fmla="*/ 1046 h 1386"/>
                <a:gd name="T8" fmla="*/ 434 w 1104"/>
                <a:gd name="T9" fmla="*/ 0 h 1386"/>
                <a:gd name="T10" fmla="*/ 0 w 1104"/>
                <a:gd name="T11" fmla="*/ 0 h 1386"/>
                <a:gd name="T12" fmla="*/ 0 w 1104"/>
                <a:gd name="T13" fmla="*/ 1386 h 1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4" h="1386">
                  <a:moveTo>
                    <a:pt x="0" y="1386"/>
                  </a:moveTo>
                  <a:lnTo>
                    <a:pt x="1104" y="1386"/>
                  </a:lnTo>
                  <a:lnTo>
                    <a:pt x="1104" y="1046"/>
                  </a:lnTo>
                  <a:lnTo>
                    <a:pt x="434" y="1046"/>
                  </a:lnTo>
                  <a:lnTo>
                    <a:pt x="434" y="0"/>
                  </a:lnTo>
                  <a:lnTo>
                    <a:pt x="0" y="0"/>
                  </a:lnTo>
                  <a:lnTo>
                    <a:pt x="0" y="1386"/>
                  </a:lnTo>
                  <a:close/>
                </a:path>
              </a:pathLst>
            </a:custGeom>
            <a:solidFill>
              <a:srgbClr val="383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12"/>
            <p:cNvSpPr/>
            <p:nvPr userDrawn="1"/>
          </p:nvSpPr>
          <p:spPr bwMode="auto">
            <a:xfrm>
              <a:off x="1792288" y="6615131"/>
              <a:ext cx="117475" cy="104775"/>
            </a:xfrm>
            <a:custGeom>
              <a:avLst/>
              <a:gdLst>
                <a:gd name="T0" fmla="*/ 0 w 1562"/>
                <a:gd name="T1" fmla="*/ 1386 h 1386"/>
                <a:gd name="T2" fmla="*/ 353 w 1562"/>
                <a:gd name="T3" fmla="*/ 1386 h 1386"/>
                <a:gd name="T4" fmla="*/ 353 w 1562"/>
                <a:gd name="T5" fmla="*/ 330 h 1386"/>
                <a:gd name="T6" fmla="*/ 623 w 1562"/>
                <a:gd name="T7" fmla="*/ 1386 h 1386"/>
                <a:gd name="T8" fmla="*/ 940 w 1562"/>
                <a:gd name="T9" fmla="*/ 1386 h 1386"/>
                <a:gd name="T10" fmla="*/ 1211 w 1562"/>
                <a:gd name="T11" fmla="*/ 305 h 1386"/>
                <a:gd name="T12" fmla="*/ 1211 w 1562"/>
                <a:gd name="T13" fmla="*/ 1386 h 1386"/>
                <a:gd name="T14" fmla="*/ 1562 w 1562"/>
                <a:gd name="T15" fmla="*/ 1386 h 1386"/>
                <a:gd name="T16" fmla="*/ 1562 w 1562"/>
                <a:gd name="T17" fmla="*/ 0 h 1386"/>
                <a:gd name="T18" fmla="*/ 951 w 1562"/>
                <a:gd name="T19" fmla="*/ 0 h 1386"/>
                <a:gd name="T20" fmla="*/ 783 w 1562"/>
                <a:gd name="T21" fmla="*/ 695 h 1386"/>
                <a:gd name="T22" fmla="*/ 614 w 1562"/>
                <a:gd name="T23" fmla="*/ 0 h 1386"/>
                <a:gd name="T24" fmla="*/ 0 w 1562"/>
                <a:gd name="T25" fmla="*/ 0 h 1386"/>
                <a:gd name="T26" fmla="*/ 0 w 1562"/>
                <a:gd name="T27" fmla="*/ 1386 h 1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62" h="1386">
                  <a:moveTo>
                    <a:pt x="0" y="1386"/>
                  </a:moveTo>
                  <a:lnTo>
                    <a:pt x="353" y="1386"/>
                  </a:lnTo>
                  <a:lnTo>
                    <a:pt x="353" y="330"/>
                  </a:lnTo>
                  <a:lnTo>
                    <a:pt x="623" y="1386"/>
                  </a:lnTo>
                  <a:lnTo>
                    <a:pt x="940" y="1386"/>
                  </a:lnTo>
                  <a:lnTo>
                    <a:pt x="1211" y="305"/>
                  </a:lnTo>
                  <a:lnTo>
                    <a:pt x="1211" y="1386"/>
                  </a:lnTo>
                  <a:lnTo>
                    <a:pt x="1562" y="1386"/>
                  </a:lnTo>
                  <a:lnTo>
                    <a:pt x="1562" y="0"/>
                  </a:lnTo>
                  <a:lnTo>
                    <a:pt x="951" y="0"/>
                  </a:lnTo>
                  <a:lnTo>
                    <a:pt x="783" y="695"/>
                  </a:lnTo>
                  <a:lnTo>
                    <a:pt x="614" y="0"/>
                  </a:lnTo>
                  <a:lnTo>
                    <a:pt x="0" y="0"/>
                  </a:lnTo>
                  <a:lnTo>
                    <a:pt x="0" y="1386"/>
                  </a:lnTo>
                  <a:close/>
                </a:path>
              </a:pathLst>
            </a:custGeom>
            <a:solidFill>
              <a:srgbClr val="383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13"/>
            <p:cNvSpPr/>
            <p:nvPr userDrawn="1"/>
          </p:nvSpPr>
          <p:spPr bwMode="auto">
            <a:xfrm>
              <a:off x="1433513" y="6615131"/>
              <a:ext cx="101600" cy="104775"/>
            </a:xfrm>
            <a:custGeom>
              <a:avLst/>
              <a:gdLst>
                <a:gd name="T0" fmla="*/ 0 w 1336"/>
                <a:gd name="T1" fmla="*/ 297 h 1386"/>
                <a:gd name="T2" fmla="*/ 802 w 1336"/>
                <a:gd name="T3" fmla="*/ 297 h 1386"/>
                <a:gd name="T4" fmla="*/ 0 w 1336"/>
                <a:gd name="T5" fmla="*/ 1099 h 1386"/>
                <a:gd name="T6" fmla="*/ 0 w 1336"/>
                <a:gd name="T7" fmla="*/ 1386 h 1386"/>
                <a:gd name="T8" fmla="*/ 1336 w 1336"/>
                <a:gd name="T9" fmla="*/ 1386 h 1386"/>
                <a:gd name="T10" fmla="*/ 1336 w 1336"/>
                <a:gd name="T11" fmla="*/ 1089 h 1386"/>
                <a:gd name="T12" fmla="*/ 529 w 1336"/>
                <a:gd name="T13" fmla="*/ 1089 h 1386"/>
                <a:gd name="T14" fmla="*/ 1331 w 1336"/>
                <a:gd name="T15" fmla="*/ 288 h 1386"/>
                <a:gd name="T16" fmla="*/ 1331 w 1336"/>
                <a:gd name="T17" fmla="*/ 0 h 1386"/>
                <a:gd name="T18" fmla="*/ 0 w 1336"/>
                <a:gd name="T19" fmla="*/ 0 h 1386"/>
                <a:gd name="T20" fmla="*/ 0 w 1336"/>
                <a:gd name="T21" fmla="*/ 297 h 1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36" h="1386">
                  <a:moveTo>
                    <a:pt x="0" y="297"/>
                  </a:moveTo>
                  <a:lnTo>
                    <a:pt x="802" y="297"/>
                  </a:lnTo>
                  <a:lnTo>
                    <a:pt x="0" y="1099"/>
                  </a:lnTo>
                  <a:lnTo>
                    <a:pt x="0" y="1386"/>
                  </a:lnTo>
                  <a:lnTo>
                    <a:pt x="1336" y="1386"/>
                  </a:lnTo>
                  <a:lnTo>
                    <a:pt x="1336" y="1089"/>
                  </a:lnTo>
                  <a:lnTo>
                    <a:pt x="529" y="1089"/>
                  </a:lnTo>
                  <a:lnTo>
                    <a:pt x="1331" y="288"/>
                  </a:lnTo>
                  <a:lnTo>
                    <a:pt x="1331" y="0"/>
                  </a:lnTo>
                  <a:lnTo>
                    <a:pt x="0" y="0"/>
                  </a:lnTo>
                  <a:lnTo>
                    <a:pt x="0" y="297"/>
                  </a:lnTo>
                  <a:close/>
                </a:path>
              </a:pathLst>
            </a:custGeom>
            <a:solidFill>
              <a:srgbClr val="383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7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512762" y="1148295"/>
            <a:ext cx="11166476" cy="5184776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2000">
                <a:solidFill>
                  <a:srgbClr val="383841"/>
                </a:solidFill>
              </a:defRPr>
            </a:lvl1pPr>
            <a:lvl2pPr marL="695325" indent="-238125">
              <a:spcBef>
                <a:spcPts val="400"/>
              </a:spcBef>
              <a:defRPr sz="2000">
                <a:solidFill>
                  <a:srgbClr val="383841"/>
                </a:solidFill>
              </a:defRPr>
            </a:lvl2pPr>
            <a:lvl3pPr marL="1104900" indent="-190500">
              <a:spcBef>
                <a:spcPts val="400"/>
              </a:spcBef>
              <a:defRPr sz="2000">
                <a:solidFill>
                  <a:srgbClr val="383841"/>
                </a:solidFill>
              </a:defRPr>
            </a:lvl3pPr>
            <a:lvl4pPr marL="16002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4pPr>
            <a:lvl5pPr marL="2057400" indent="-228600">
              <a:spcBef>
                <a:spcPts val="400"/>
              </a:spcBef>
              <a:defRPr sz="2000">
                <a:solidFill>
                  <a:srgbClr val="38384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dirty="0"/>
          </a:p>
        </p:txBody>
      </p:sp>
      <p:grpSp>
        <p:nvGrpSpPr>
          <p:cNvPr id="39" name="组合 47"/>
          <p:cNvGrpSpPr/>
          <p:nvPr userDrawn="1"/>
        </p:nvGrpSpPr>
        <p:grpSpPr bwMode="auto">
          <a:xfrm>
            <a:off x="7697120" y="188943"/>
            <a:ext cx="486965" cy="373063"/>
            <a:chOff x="0" y="0"/>
            <a:chExt cx="648072" cy="372700"/>
          </a:xfrm>
        </p:grpSpPr>
        <p:sp>
          <p:nvSpPr>
            <p:cNvPr id="40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1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42" name="直角三角形 46"/>
            <p:cNvSpPr>
              <a:spLocks noChangeArrowheads="1"/>
            </p:cNvSpPr>
            <p:nvPr userDrawn="1"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</p:grpSp>
      <p:sp>
        <p:nvSpPr>
          <p:cNvPr id="43" name="矩形 41"/>
          <p:cNvSpPr>
            <a:spLocks noChangeArrowheads="1"/>
          </p:cNvSpPr>
          <p:nvPr userDrawn="1"/>
        </p:nvSpPr>
        <p:spPr bwMode="auto">
          <a:xfrm>
            <a:off x="8218677" y="188916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4" name="直角三角形 42"/>
          <p:cNvSpPr>
            <a:spLocks noChangeArrowheads="1"/>
          </p:cNvSpPr>
          <p:nvPr userDrawn="1"/>
        </p:nvSpPr>
        <p:spPr bwMode="auto">
          <a:xfrm>
            <a:off x="8218692" y="188916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56" tIns="34290" rIns="68556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45" name="直接连接符 49"/>
          <p:cNvSpPr>
            <a:spLocks noChangeShapeType="1"/>
          </p:cNvSpPr>
          <p:nvPr userDrawn="1"/>
        </p:nvSpPr>
        <p:spPr bwMode="auto">
          <a:xfrm>
            <a:off x="197646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6" name="直接连接符 51"/>
          <p:cNvSpPr>
            <a:spLocks noChangeShapeType="1"/>
          </p:cNvSpPr>
          <p:nvPr userDrawn="1"/>
        </p:nvSpPr>
        <p:spPr bwMode="auto">
          <a:xfrm>
            <a:off x="8184148" y="144589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56" tIns="34290" rIns="68556" bIns="34290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黑底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-1871"/>
            <a:ext cx="12192000" cy="6859871"/>
          </a:xfrm>
          <a:prstGeom prst="rect">
            <a:avLst/>
          </a:prstGeom>
          <a:gradFill flip="none" rotWithShape="1">
            <a:gsLst>
              <a:gs pos="10000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 18"/>
          <p:cNvSpPr/>
          <p:nvPr userDrawn="1"/>
        </p:nvSpPr>
        <p:spPr>
          <a:xfrm>
            <a:off x="0" y="6473371"/>
            <a:ext cx="12192000" cy="3846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灯片编号占位符 63"/>
          <p:cNvSpPr>
            <a:spLocks noGrp="1"/>
          </p:cNvSpPr>
          <p:nvPr>
            <p:ph type="sldNum" sz="quarter" idx="12"/>
          </p:nvPr>
        </p:nvSpPr>
        <p:spPr>
          <a:xfrm>
            <a:off x="8904312" y="6491684"/>
            <a:ext cx="2952328" cy="3663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Page </a:t>
            </a:r>
            <a:fld id="{0C913308-F349-4B6D-A68A-DD1791B4A57B}" type="slidenum">
              <a:rPr lang="zh-CN" altLang="en-US" dirty="0" smtClean="0"/>
              <a:t>‹#›</a:t>
            </a:fld>
            <a:endParaRPr lang="zh-CN" altLang="en-US" dirty="0"/>
          </a:p>
        </p:txBody>
      </p:sp>
      <p:sp>
        <p:nvSpPr>
          <p:cNvPr id="24" name="内容占位符 3"/>
          <p:cNvSpPr>
            <a:spLocks noGrp="1"/>
          </p:cNvSpPr>
          <p:nvPr>
            <p:ph sz="quarter" idx="13"/>
          </p:nvPr>
        </p:nvSpPr>
        <p:spPr>
          <a:xfrm>
            <a:off x="512763" y="1148295"/>
            <a:ext cx="11166475" cy="5184775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489628" y="359445"/>
            <a:ext cx="11189610" cy="549275"/>
          </a:xfrm>
        </p:spPr>
        <p:txBody>
          <a:bodyPr>
            <a:normAutofit/>
          </a:bodyPr>
          <a:lstStyle>
            <a:lvl1pPr algn="l"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 to add title </a:t>
            </a:r>
          </a:p>
        </p:txBody>
      </p:sp>
      <p:grpSp>
        <p:nvGrpSpPr>
          <p:cNvPr id="21" name="组合 20"/>
          <p:cNvGrpSpPr/>
          <p:nvPr userDrawn="1"/>
        </p:nvGrpSpPr>
        <p:grpSpPr>
          <a:xfrm>
            <a:off x="0" y="6478607"/>
            <a:ext cx="1246188" cy="379394"/>
            <a:chOff x="1298575" y="6478606"/>
            <a:chExt cx="1246188" cy="379413"/>
          </a:xfrm>
        </p:grpSpPr>
        <p:sp>
          <p:nvSpPr>
            <p:cNvPr id="22" name="Freeform 5"/>
            <p:cNvSpPr/>
            <p:nvPr userDrawn="1"/>
          </p:nvSpPr>
          <p:spPr bwMode="auto">
            <a:xfrm>
              <a:off x="1298575" y="6478606"/>
              <a:ext cx="1246188" cy="379413"/>
            </a:xfrm>
            <a:custGeom>
              <a:avLst/>
              <a:gdLst>
                <a:gd name="T0" fmla="*/ 16485 w 16485"/>
                <a:gd name="T1" fmla="*/ 5019 h 5019"/>
                <a:gd name="T2" fmla="*/ 0 w 16485"/>
                <a:gd name="T3" fmla="*/ 5019 h 5019"/>
                <a:gd name="T4" fmla="*/ 0 w 16485"/>
                <a:gd name="T5" fmla="*/ 0 h 5019"/>
                <a:gd name="T6" fmla="*/ 14312 w 16485"/>
                <a:gd name="T7" fmla="*/ 0 h 5019"/>
                <a:gd name="T8" fmla="*/ 16485 w 16485"/>
                <a:gd name="T9" fmla="*/ 5019 h 50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85" h="5019">
                  <a:moveTo>
                    <a:pt x="16485" y="5019"/>
                  </a:moveTo>
                  <a:lnTo>
                    <a:pt x="0" y="5019"/>
                  </a:lnTo>
                  <a:lnTo>
                    <a:pt x="0" y="0"/>
                  </a:lnTo>
                  <a:lnTo>
                    <a:pt x="14312" y="0"/>
                  </a:lnTo>
                  <a:lnTo>
                    <a:pt x="16485" y="501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6"/>
            <p:cNvSpPr>
              <a:spLocks noEditPoints="1"/>
            </p:cNvSpPr>
            <p:nvPr userDrawn="1"/>
          </p:nvSpPr>
          <p:spPr bwMode="auto">
            <a:xfrm>
              <a:off x="2076450" y="6613544"/>
              <a:ext cx="106363" cy="107950"/>
            </a:xfrm>
            <a:custGeom>
              <a:avLst/>
              <a:gdLst>
                <a:gd name="T0" fmla="*/ 991 w 1407"/>
                <a:gd name="T1" fmla="*/ 874 h 1434"/>
                <a:gd name="T2" fmla="*/ 984 w 1407"/>
                <a:gd name="T3" fmla="*/ 948 h 1434"/>
                <a:gd name="T4" fmla="*/ 960 w 1407"/>
                <a:gd name="T5" fmla="*/ 1000 h 1434"/>
                <a:gd name="T6" fmla="*/ 914 w 1407"/>
                <a:gd name="T7" fmla="*/ 1047 h 1434"/>
                <a:gd name="T8" fmla="*/ 848 w 1407"/>
                <a:gd name="T9" fmla="*/ 1079 h 1434"/>
                <a:gd name="T10" fmla="*/ 764 w 1407"/>
                <a:gd name="T11" fmla="*/ 1096 h 1434"/>
                <a:gd name="T12" fmla="*/ 670 w 1407"/>
                <a:gd name="T13" fmla="*/ 1098 h 1434"/>
                <a:gd name="T14" fmla="*/ 585 w 1407"/>
                <a:gd name="T15" fmla="*/ 1085 h 1434"/>
                <a:gd name="T16" fmla="*/ 514 w 1407"/>
                <a:gd name="T17" fmla="*/ 1056 h 1434"/>
                <a:gd name="T18" fmla="*/ 462 w 1407"/>
                <a:gd name="T19" fmla="*/ 1013 h 1434"/>
                <a:gd name="T20" fmla="*/ 433 w 1407"/>
                <a:gd name="T21" fmla="*/ 961 h 1434"/>
                <a:gd name="T22" fmla="*/ 423 w 1407"/>
                <a:gd name="T23" fmla="*/ 895 h 1434"/>
                <a:gd name="T24" fmla="*/ 420 w 1407"/>
                <a:gd name="T25" fmla="*/ 779 h 1434"/>
                <a:gd name="T26" fmla="*/ 422 w 1407"/>
                <a:gd name="T27" fmla="*/ 559 h 1434"/>
                <a:gd name="T28" fmla="*/ 430 w 1407"/>
                <a:gd name="T29" fmla="*/ 486 h 1434"/>
                <a:gd name="T30" fmla="*/ 453 w 1407"/>
                <a:gd name="T31" fmla="*/ 432 h 1434"/>
                <a:gd name="T32" fmla="*/ 500 w 1407"/>
                <a:gd name="T33" fmla="*/ 387 h 1434"/>
                <a:gd name="T34" fmla="*/ 566 w 1407"/>
                <a:gd name="T35" fmla="*/ 355 h 1434"/>
                <a:gd name="T36" fmla="*/ 649 w 1407"/>
                <a:gd name="T37" fmla="*/ 337 h 1434"/>
                <a:gd name="T38" fmla="*/ 744 w 1407"/>
                <a:gd name="T39" fmla="*/ 335 h 1434"/>
                <a:gd name="T40" fmla="*/ 828 w 1407"/>
                <a:gd name="T41" fmla="*/ 349 h 1434"/>
                <a:gd name="T42" fmla="*/ 898 w 1407"/>
                <a:gd name="T43" fmla="*/ 378 h 1434"/>
                <a:gd name="T44" fmla="*/ 951 w 1407"/>
                <a:gd name="T45" fmla="*/ 421 h 1434"/>
                <a:gd name="T46" fmla="*/ 981 w 1407"/>
                <a:gd name="T47" fmla="*/ 473 h 1434"/>
                <a:gd name="T48" fmla="*/ 990 w 1407"/>
                <a:gd name="T49" fmla="*/ 539 h 1434"/>
                <a:gd name="T50" fmla="*/ 993 w 1407"/>
                <a:gd name="T51" fmla="*/ 654 h 1434"/>
                <a:gd name="T52" fmla="*/ 1382 w 1407"/>
                <a:gd name="T53" fmla="*/ 270 h 1434"/>
                <a:gd name="T54" fmla="*/ 1355 w 1407"/>
                <a:gd name="T55" fmla="*/ 220 h 1434"/>
                <a:gd name="T56" fmla="*/ 1258 w 1407"/>
                <a:gd name="T57" fmla="*/ 127 h 1434"/>
                <a:gd name="T58" fmla="*/ 1113 w 1407"/>
                <a:gd name="T59" fmla="*/ 56 h 1434"/>
                <a:gd name="T60" fmla="*/ 923 w 1407"/>
                <a:gd name="T61" fmla="*/ 14 h 1434"/>
                <a:gd name="T62" fmla="*/ 704 w 1407"/>
                <a:gd name="T63" fmla="*/ 0 h 1434"/>
                <a:gd name="T64" fmla="*/ 476 w 1407"/>
                <a:gd name="T65" fmla="*/ 14 h 1434"/>
                <a:gd name="T66" fmla="*/ 286 w 1407"/>
                <a:gd name="T67" fmla="*/ 59 h 1434"/>
                <a:gd name="T68" fmla="*/ 144 w 1407"/>
                <a:gd name="T69" fmla="*/ 131 h 1434"/>
                <a:gd name="T70" fmla="*/ 51 w 1407"/>
                <a:gd name="T71" fmla="*/ 223 h 1434"/>
                <a:gd name="T72" fmla="*/ 26 w 1407"/>
                <a:gd name="T73" fmla="*/ 273 h 1434"/>
                <a:gd name="T74" fmla="*/ 10 w 1407"/>
                <a:gd name="T75" fmla="*/ 356 h 1434"/>
                <a:gd name="T76" fmla="*/ 1 w 1407"/>
                <a:gd name="T77" fmla="*/ 549 h 1434"/>
                <a:gd name="T78" fmla="*/ 3 w 1407"/>
                <a:gd name="T79" fmla="*/ 975 h 1434"/>
                <a:gd name="T80" fmla="*/ 17 w 1407"/>
                <a:gd name="T81" fmla="*/ 1131 h 1434"/>
                <a:gd name="T82" fmla="*/ 36 w 1407"/>
                <a:gd name="T83" fmla="*/ 1184 h 1434"/>
                <a:gd name="T84" fmla="*/ 85 w 1407"/>
                <a:gd name="T85" fmla="*/ 1252 h 1434"/>
                <a:gd name="T86" fmla="*/ 203 w 1407"/>
                <a:gd name="T87" fmla="*/ 1338 h 1434"/>
                <a:gd name="T88" fmla="*/ 367 w 1407"/>
                <a:gd name="T89" fmla="*/ 1398 h 1434"/>
                <a:gd name="T90" fmla="*/ 569 w 1407"/>
                <a:gd name="T91" fmla="*/ 1429 h 1434"/>
                <a:gd name="T92" fmla="*/ 799 w 1407"/>
                <a:gd name="T93" fmla="*/ 1431 h 1434"/>
                <a:gd name="T94" fmla="*/ 1013 w 1407"/>
                <a:gd name="T95" fmla="*/ 1404 h 1434"/>
                <a:gd name="T96" fmla="*/ 1184 w 1407"/>
                <a:gd name="T97" fmla="*/ 1349 h 1434"/>
                <a:gd name="T98" fmla="*/ 1307 w 1407"/>
                <a:gd name="T99" fmla="*/ 1268 h 1434"/>
                <a:gd name="T100" fmla="*/ 1368 w 1407"/>
                <a:gd name="T101" fmla="*/ 1191 h 1434"/>
                <a:gd name="T102" fmla="*/ 1389 w 1407"/>
                <a:gd name="T103" fmla="*/ 1139 h 1434"/>
                <a:gd name="T104" fmla="*/ 1403 w 1407"/>
                <a:gd name="T105" fmla="*/ 1012 h 1434"/>
                <a:gd name="T106" fmla="*/ 1407 w 1407"/>
                <a:gd name="T107" fmla="*/ 599 h 1434"/>
                <a:gd name="T108" fmla="*/ 1400 w 1407"/>
                <a:gd name="T109" fmla="*/ 383 h 1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07" h="1434">
                  <a:moveTo>
                    <a:pt x="993" y="779"/>
                  </a:moveTo>
                  <a:lnTo>
                    <a:pt x="993" y="806"/>
                  </a:lnTo>
                  <a:lnTo>
                    <a:pt x="992" y="831"/>
                  </a:lnTo>
                  <a:lnTo>
                    <a:pt x="992" y="854"/>
                  </a:lnTo>
                  <a:lnTo>
                    <a:pt x="991" y="874"/>
                  </a:lnTo>
                  <a:lnTo>
                    <a:pt x="990" y="893"/>
                  </a:lnTo>
                  <a:lnTo>
                    <a:pt x="989" y="909"/>
                  </a:lnTo>
                  <a:lnTo>
                    <a:pt x="988" y="924"/>
                  </a:lnTo>
                  <a:lnTo>
                    <a:pt x="986" y="936"/>
                  </a:lnTo>
                  <a:lnTo>
                    <a:pt x="984" y="948"/>
                  </a:lnTo>
                  <a:lnTo>
                    <a:pt x="981" y="959"/>
                  </a:lnTo>
                  <a:lnTo>
                    <a:pt x="977" y="969"/>
                  </a:lnTo>
                  <a:lnTo>
                    <a:pt x="972" y="981"/>
                  </a:lnTo>
                  <a:lnTo>
                    <a:pt x="966" y="991"/>
                  </a:lnTo>
                  <a:lnTo>
                    <a:pt x="960" y="1000"/>
                  </a:lnTo>
                  <a:lnTo>
                    <a:pt x="952" y="1011"/>
                  </a:lnTo>
                  <a:lnTo>
                    <a:pt x="944" y="1020"/>
                  </a:lnTo>
                  <a:lnTo>
                    <a:pt x="934" y="1029"/>
                  </a:lnTo>
                  <a:lnTo>
                    <a:pt x="924" y="1038"/>
                  </a:lnTo>
                  <a:lnTo>
                    <a:pt x="914" y="1047"/>
                  </a:lnTo>
                  <a:lnTo>
                    <a:pt x="902" y="1054"/>
                  </a:lnTo>
                  <a:lnTo>
                    <a:pt x="889" y="1061"/>
                  </a:lnTo>
                  <a:lnTo>
                    <a:pt x="877" y="1067"/>
                  </a:lnTo>
                  <a:lnTo>
                    <a:pt x="862" y="1074"/>
                  </a:lnTo>
                  <a:lnTo>
                    <a:pt x="848" y="1079"/>
                  </a:lnTo>
                  <a:lnTo>
                    <a:pt x="832" y="1084"/>
                  </a:lnTo>
                  <a:lnTo>
                    <a:pt x="816" y="1088"/>
                  </a:lnTo>
                  <a:lnTo>
                    <a:pt x="799" y="1091"/>
                  </a:lnTo>
                  <a:lnTo>
                    <a:pt x="782" y="1094"/>
                  </a:lnTo>
                  <a:lnTo>
                    <a:pt x="764" y="1096"/>
                  </a:lnTo>
                  <a:lnTo>
                    <a:pt x="746" y="1098"/>
                  </a:lnTo>
                  <a:lnTo>
                    <a:pt x="726" y="1099"/>
                  </a:lnTo>
                  <a:lnTo>
                    <a:pt x="707" y="1099"/>
                  </a:lnTo>
                  <a:lnTo>
                    <a:pt x="688" y="1099"/>
                  </a:lnTo>
                  <a:lnTo>
                    <a:pt x="670" y="1098"/>
                  </a:lnTo>
                  <a:lnTo>
                    <a:pt x="652" y="1096"/>
                  </a:lnTo>
                  <a:lnTo>
                    <a:pt x="635" y="1094"/>
                  </a:lnTo>
                  <a:lnTo>
                    <a:pt x="617" y="1092"/>
                  </a:lnTo>
                  <a:lnTo>
                    <a:pt x="601" y="1089"/>
                  </a:lnTo>
                  <a:lnTo>
                    <a:pt x="585" y="1085"/>
                  </a:lnTo>
                  <a:lnTo>
                    <a:pt x="570" y="1080"/>
                  </a:lnTo>
                  <a:lnTo>
                    <a:pt x="554" y="1075"/>
                  </a:lnTo>
                  <a:lnTo>
                    <a:pt x="541" y="1069"/>
                  </a:lnTo>
                  <a:lnTo>
                    <a:pt x="527" y="1063"/>
                  </a:lnTo>
                  <a:lnTo>
                    <a:pt x="514" y="1056"/>
                  </a:lnTo>
                  <a:lnTo>
                    <a:pt x="503" y="1049"/>
                  </a:lnTo>
                  <a:lnTo>
                    <a:pt x="491" y="1041"/>
                  </a:lnTo>
                  <a:lnTo>
                    <a:pt x="481" y="1031"/>
                  </a:lnTo>
                  <a:lnTo>
                    <a:pt x="472" y="1022"/>
                  </a:lnTo>
                  <a:lnTo>
                    <a:pt x="462" y="1013"/>
                  </a:lnTo>
                  <a:lnTo>
                    <a:pt x="455" y="1002"/>
                  </a:lnTo>
                  <a:lnTo>
                    <a:pt x="448" y="992"/>
                  </a:lnTo>
                  <a:lnTo>
                    <a:pt x="442" y="982"/>
                  </a:lnTo>
                  <a:lnTo>
                    <a:pt x="437" y="971"/>
                  </a:lnTo>
                  <a:lnTo>
                    <a:pt x="433" y="961"/>
                  </a:lnTo>
                  <a:lnTo>
                    <a:pt x="430" y="950"/>
                  </a:lnTo>
                  <a:lnTo>
                    <a:pt x="427" y="938"/>
                  </a:lnTo>
                  <a:lnTo>
                    <a:pt x="426" y="926"/>
                  </a:lnTo>
                  <a:lnTo>
                    <a:pt x="424" y="911"/>
                  </a:lnTo>
                  <a:lnTo>
                    <a:pt x="423" y="895"/>
                  </a:lnTo>
                  <a:lnTo>
                    <a:pt x="422" y="876"/>
                  </a:lnTo>
                  <a:lnTo>
                    <a:pt x="421" y="855"/>
                  </a:lnTo>
                  <a:lnTo>
                    <a:pt x="421" y="832"/>
                  </a:lnTo>
                  <a:lnTo>
                    <a:pt x="421" y="807"/>
                  </a:lnTo>
                  <a:lnTo>
                    <a:pt x="420" y="779"/>
                  </a:lnTo>
                  <a:lnTo>
                    <a:pt x="420" y="654"/>
                  </a:lnTo>
                  <a:lnTo>
                    <a:pt x="421" y="627"/>
                  </a:lnTo>
                  <a:lnTo>
                    <a:pt x="421" y="603"/>
                  </a:lnTo>
                  <a:lnTo>
                    <a:pt x="421" y="580"/>
                  </a:lnTo>
                  <a:lnTo>
                    <a:pt x="422" y="559"/>
                  </a:lnTo>
                  <a:lnTo>
                    <a:pt x="423" y="541"/>
                  </a:lnTo>
                  <a:lnTo>
                    <a:pt x="424" y="524"/>
                  </a:lnTo>
                  <a:lnTo>
                    <a:pt x="425" y="510"/>
                  </a:lnTo>
                  <a:lnTo>
                    <a:pt x="427" y="497"/>
                  </a:lnTo>
                  <a:lnTo>
                    <a:pt x="430" y="486"/>
                  </a:lnTo>
                  <a:lnTo>
                    <a:pt x="433" y="475"/>
                  </a:lnTo>
                  <a:lnTo>
                    <a:pt x="437" y="464"/>
                  </a:lnTo>
                  <a:lnTo>
                    <a:pt x="441" y="453"/>
                  </a:lnTo>
                  <a:lnTo>
                    <a:pt x="447" y="443"/>
                  </a:lnTo>
                  <a:lnTo>
                    <a:pt x="453" y="432"/>
                  </a:lnTo>
                  <a:lnTo>
                    <a:pt x="461" y="423"/>
                  </a:lnTo>
                  <a:lnTo>
                    <a:pt x="470" y="414"/>
                  </a:lnTo>
                  <a:lnTo>
                    <a:pt x="479" y="403"/>
                  </a:lnTo>
                  <a:lnTo>
                    <a:pt x="489" y="395"/>
                  </a:lnTo>
                  <a:lnTo>
                    <a:pt x="500" y="387"/>
                  </a:lnTo>
                  <a:lnTo>
                    <a:pt x="511" y="380"/>
                  </a:lnTo>
                  <a:lnTo>
                    <a:pt x="523" y="372"/>
                  </a:lnTo>
                  <a:lnTo>
                    <a:pt x="537" y="366"/>
                  </a:lnTo>
                  <a:lnTo>
                    <a:pt x="551" y="360"/>
                  </a:lnTo>
                  <a:lnTo>
                    <a:pt x="566" y="355"/>
                  </a:lnTo>
                  <a:lnTo>
                    <a:pt x="581" y="350"/>
                  </a:lnTo>
                  <a:lnTo>
                    <a:pt x="597" y="346"/>
                  </a:lnTo>
                  <a:lnTo>
                    <a:pt x="614" y="342"/>
                  </a:lnTo>
                  <a:lnTo>
                    <a:pt x="631" y="339"/>
                  </a:lnTo>
                  <a:lnTo>
                    <a:pt x="649" y="337"/>
                  </a:lnTo>
                  <a:lnTo>
                    <a:pt x="668" y="335"/>
                  </a:lnTo>
                  <a:lnTo>
                    <a:pt x="687" y="334"/>
                  </a:lnTo>
                  <a:lnTo>
                    <a:pt x="707" y="334"/>
                  </a:lnTo>
                  <a:lnTo>
                    <a:pt x="725" y="334"/>
                  </a:lnTo>
                  <a:lnTo>
                    <a:pt x="744" y="335"/>
                  </a:lnTo>
                  <a:lnTo>
                    <a:pt x="761" y="337"/>
                  </a:lnTo>
                  <a:lnTo>
                    <a:pt x="779" y="339"/>
                  </a:lnTo>
                  <a:lnTo>
                    <a:pt x="796" y="341"/>
                  </a:lnTo>
                  <a:lnTo>
                    <a:pt x="813" y="346"/>
                  </a:lnTo>
                  <a:lnTo>
                    <a:pt x="828" y="349"/>
                  </a:lnTo>
                  <a:lnTo>
                    <a:pt x="844" y="354"/>
                  </a:lnTo>
                  <a:lnTo>
                    <a:pt x="859" y="359"/>
                  </a:lnTo>
                  <a:lnTo>
                    <a:pt x="873" y="364"/>
                  </a:lnTo>
                  <a:lnTo>
                    <a:pt x="886" y="370"/>
                  </a:lnTo>
                  <a:lnTo>
                    <a:pt x="898" y="378"/>
                  </a:lnTo>
                  <a:lnTo>
                    <a:pt x="911" y="385"/>
                  </a:lnTo>
                  <a:lnTo>
                    <a:pt x="922" y="393"/>
                  </a:lnTo>
                  <a:lnTo>
                    <a:pt x="932" y="402"/>
                  </a:lnTo>
                  <a:lnTo>
                    <a:pt x="942" y="412"/>
                  </a:lnTo>
                  <a:lnTo>
                    <a:pt x="951" y="421"/>
                  </a:lnTo>
                  <a:lnTo>
                    <a:pt x="958" y="431"/>
                  </a:lnTo>
                  <a:lnTo>
                    <a:pt x="965" y="442"/>
                  </a:lnTo>
                  <a:lnTo>
                    <a:pt x="971" y="452"/>
                  </a:lnTo>
                  <a:lnTo>
                    <a:pt x="977" y="462"/>
                  </a:lnTo>
                  <a:lnTo>
                    <a:pt x="981" y="473"/>
                  </a:lnTo>
                  <a:lnTo>
                    <a:pt x="984" y="484"/>
                  </a:lnTo>
                  <a:lnTo>
                    <a:pt x="986" y="495"/>
                  </a:lnTo>
                  <a:lnTo>
                    <a:pt x="987" y="508"/>
                  </a:lnTo>
                  <a:lnTo>
                    <a:pt x="989" y="522"/>
                  </a:lnTo>
                  <a:lnTo>
                    <a:pt x="990" y="539"/>
                  </a:lnTo>
                  <a:lnTo>
                    <a:pt x="991" y="557"/>
                  </a:lnTo>
                  <a:lnTo>
                    <a:pt x="992" y="578"/>
                  </a:lnTo>
                  <a:lnTo>
                    <a:pt x="992" y="602"/>
                  </a:lnTo>
                  <a:lnTo>
                    <a:pt x="993" y="626"/>
                  </a:lnTo>
                  <a:lnTo>
                    <a:pt x="993" y="654"/>
                  </a:lnTo>
                  <a:lnTo>
                    <a:pt x="993" y="779"/>
                  </a:lnTo>
                  <a:close/>
                  <a:moveTo>
                    <a:pt x="1390" y="301"/>
                  </a:moveTo>
                  <a:lnTo>
                    <a:pt x="1388" y="291"/>
                  </a:lnTo>
                  <a:lnTo>
                    <a:pt x="1385" y="280"/>
                  </a:lnTo>
                  <a:lnTo>
                    <a:pt x="1382" y="270"/>
                  </a:lnTo>
                  <a:lnTo>
                    <a:pt x="1376" y="260"/>
                  </a:lnTo>
                  <a:lnTo>
                    <a:pt x="1372" y="249"/>
                  </a:lnTo>
                  <a:lnTo>
                    <a:pt x="1367" y="239"/>
                  </a:lnTo>
                  <a:lnTo>
                    <a:pt x="1361" y="230"/>
                  </a:lnTo>
                  <a:lnTo>
                    <a:pt x="1355" y="220"/>
                  </a:lnTo>
                  <a:lnTo>
                    <a:pt x="1339" y="200"/>
                  </a:lnTo>
                  <a:lnTo>
                    <a:pt x="1323" y="181"/>
                  </a:lnTo>
                  <a:lnTo>
                    <a:pt x="1303" y="163"/>
                  </a:lnTo>
                  <a:lnTo>
                    <a:pt x="1282" y="144"/>
                  </a:lnTo>
                  <a:lnTo>
                    <a:pt x="1258" y="127"/>
                  </a:lnTo>
                  <a:lnTo>
                    <a:pt x="1232" y="110"/>
                  </a:lnTo>
                  <a:lnTo>
                    <a:pt x="1205" y="95"/>
                  </a:lnTo>
                  <a:lnTo>
                    <a:pt x="1176" y="81"/>
                  </a:lnTo>
                  <a:lnTo>
                    <a:pt x="1146" y="68"/>
                  </a:lnTo>
                  <a:lnTo>
                    <a:pt x="1113" y="56"/>
                  </a:lnTo>
                  <a:lnTo>
                    <a:pt x="1078" y="45"/>
                  </a:lnTo>
                  <a:lnTo>
                    <a:pt x="1042" y="36"/>
                  </a:lnTo>
                  <a:lnTo>
                    <a:pt x="1003" y="27"/>
                  </a:lnTo>
                  <a:lnTo>
                    <a:pt x="964" y="20"/>
                  </a:lnTo>
                  <a:lnTo>
                    <a:pt x="923" y="14"/>
                  </a:lnTo>
                  <a:lnTo>
                    <a:pt x="882" y="9"/>
                  </a:lnTo>
                  <a:lnTo>
                    <a:pt x="840" y="5"/>
                  </a:lnTo>
                  <a:lnTo>
                    <a:pt x="795" y="2"/>
                  </a:lnTo>
                  <a:lnTo>
                    <a:pt x="750" y="1"/>
                  </a:lnTo>
                  <a:lnTo>
                    <a:pt x="704" y="0"/>
                  </a:lnTo>
                  <a:lnTo>
                    <a:pt x="655" y="1"/>
                  </a:lnTo>
                  <a:lnTo>
                    <a:pt x="608" y="2"/>
                  </a:lnTo>
                  <a:lnTo>
                    <a:pt x="562" y="5"/>
                  </a:lnTo>
                  <a:lnTo>
                    <a:pt x="518" y="9"/>
                  </a:lnTo>
                  <a:lnTo>
                    <a:pt x="476" y="14"/>
                  </a:lnTo>
                  <a:lnTo>
                    <a:pt x="435" y="21"/>
                  </a:lnTo>
                  <a:lnTo>
                    <a:pt x="396" y="28"/>
                  </a:lnTo>
                  <a:lnTo>
                    <a:pt x="357" y="38"/>
                  </a:lnTo>
                  <a:lnTo>
                    <a:pt x="321" y="48"/>
                  </a:lnTo>
                  <a:lnTo>
                    <a:pt x="286" y="59"/>
                  </a:lnTo>
                  <a:lnTo>
                    <a:pt x="254" y="71"/>
                  </a:lnTo>
                  <a:lnTo>
                    <a:pt x="223" y="84"/>
                  </a:lnTo>
                  <a:lnTo>
                    <a:pt x="196" y="99"/>
                  </a:lnTo>
                  <a:lnTo>
                    <a:pt x="169" y="114"/>
                  </a:lnTo>
                  <a:lnTo>
                    <a:pt x="144" y="131"/>
                  </a:lnTo>
                  <a:lnTo>
                    <a:pt x="121" y="147"/>
                  </a:lnTo>
                  <a:lnTo>
                    <a:pt x="100" y="166"/>
                  </a:lnTo>
                  <a:lnTo>
                    <a:pt x="81" y="184"/>
                  </a:lnTo>
                  <a:lnTo>
                    <a:pt x="66" y="203"/>
                  </a:lnTo>
                  <a:lnTo>
                    <a:pt x="51" y="223"/>
                  </a:lnTo>
                  <a:lnTo>
                    <a:pt x="45" y="233"/>
                  </a:lnTo>
                  <a:lnTo>
                    <a:pt x="39" y="242"/>
                  </a:lnTo>
                  <a:lnTo>
                    <a:pt x="34" y="253"/>
                  </a:lnTo>
                  <a:lnTo>
                    <a:pt x="30" y="263"/>
                  </a:lnTo>
                  <a:lnTo>
                    <a:pt x="26" y="273"/>
                  </a:lnTo>
                  <a:lnTo>
                    <a:pt x="23" y="284"/>
                  </a:lnTo>
                  <a:lnTo>
                    <a:pt x="19" y="294"/>
                  </a:lnTo>
                  <a:lnTo>
                    <a:pt x="17" y="305"/>
                  </a:lnTo>
                  <a:lnTo>
                    <a:pt x="13" y="329"/>
                  </a:lnTo>
                  <a:lnTo>
                    <a:pt x="10" y="356"/>
                  </a:lnTo>
                  <a:lnTo>
                    <a:pt x="7" y="387"/>
                  </a:lnTo>
                  <a:lnTo>
                    <a:pt x="5" y="422"/>
                  </a:lnTo>
                  <a:lnTo>
                    <a:pt x="3" y="460"/>
                  </a:lnTo>
                  <a:lnTo>
                    <a:pt x="1" y="502"/>
                  </a:lnTo>
                  <a:lnTo>
                    <a:pt x="1" y="549"/>
                  </a:lnTo>
                  <a:lnTo>
                    <a:pt x="0" y="599"/>
                  </a:lnTo>
                  <a:lnTo>
                    <a:pt x="0" y="834"/>
                  </a:lnTo>
                  <a:lnTo>
                    <a:pt x="1" y="886"/>
                  </a:lnTo>
                  <a:lnTo>
                    <a:pt x="1" y="933"/>
                  </a:lnTo>
                  <a:lnTo>
                    <a:pt x="3" y="975"/>
                  </a:lnTo>
                  <a:lnTo>
                    <a:pt x="5" y="1015"/>
                  </a:lnTo>
                  <a:lnTo>
                    <a:pt x="7" y="1050"/>
                  </a:lnTo>
                  <a:lnTo>
                    <a:pt x="10" y="1082"/>
                  </a:lnTo>
                  <a:lnTo>
                    <a:pt x="13" y="1109"/>
                  </a:lnTo>
                  <a:lnTo>
                    <a:pt x="17" y="1131"/>
                  </a:lnTo>
                  <a:lnTo>
                    <a:pt x="20" y="1143"/>
                  </a:lnTo>
                  <a:lnTo>
                    <a:pt x="24" y="1153"/>
                  </a:lnTo>
                  <a:lnTo>
                    <a:pt x="27" y="1163"/>
                  </a:lnTo>
                  <a:lnTo>
                    <a:pt x="31" y="1174"/>
                  </a:lnTo>
                  <a:lnTo>
                    <a:pt x="36" y="1184"/>
                  </a:lnTo>
                  <a:lnTo>
                    <a:pt x="41" y="1194"/>
                  </a:lnTo>
                  <a:lnTo>
                    <a:pt x="47" y="1204"/>
                  </a:lnTo>
                  <a:lnTo>
                    <a:pt x="53" y="1214"/>
                  </a:lnTo>
                  <a:lnTo>
                    <a:pt x="68" y="1234"/>
                  </a:lnTo>
                  <a:lnTo>
                    <a:pt x="85" y="1252"/>
                  </a:lnTo>
                  <a:lnTo>
                    <a:pt x="104" y="1271"/>
                  </a:lnTo>
                  <a:lnTo>
                    <a:pt x="126" y="1289"/>
                  </a:lnTo>
                  <a:lnTo>
                    <a:pt x="149" y="1307"/>
                  </a:lnTo>
                  <a:lnTo>
                    <a:pt x="175" y="1324"/>
                  </a:lnTo>
                  <a:lnTo>
                    <a:pt x="203" y="1338"/>
                  </a:lnTo>
                  <a:lnTo>
                    <a:pt x="232" y="1352"/>
                  </a:lnTo>
                  <a:lnTo>
                    <a:pt x="263" y="1366"/>
                  </a:lnTo>
                  <a:lnTo>
                    <a:pt x="296" y="1377"/>
                  </a:lnTo>
                  <a:lnTo>
                    <a:pt x="331" y="1388"/>
                  </a:lnTo>
                  <a:lnTo>
                    <a:pt x="367" y="1398"/>
                  </a:lnTo>
                  <a:lnTo>
                    <a:pt x="405" y="1406"/>
                  </a:lnTo>
                  <a:lnTo>
                    <a:pt x="444" y="1413"/>
                  </a:lnTo>
                  <a:lnTo>
                    <a:pt x="484" y="1420"/>
                  </a:lnTo>
                  <a:lnTo>
                    <a:pt x="525" y="1425"/>
                  </a:lnTo>
                  <a:lnTo>
                    <a:pt x="569" y="1429"/>
                  </a:lnTo>
                  <a:lnTo>
                    <a:pt x="613" y="1432"/>
                  </a:lnTo>
                  <a:lnTo>
                    <a:pt x="657" y="1433"/>
                  </a:lnTo>
                  <a:lnTo>
                    <a:pt x="704" y="1434"/>
                  </a:lnTo>
                  <a:lnTo>
                    <a:pt x="753" y="1433"/>
                  </a:lnTo>
                  <a:lnTo>
                    <a:pt x="799" y="1431"/>
                  </a:lnTo>
                  <a:lnTo>
                    <a:pt x="846" y="1429"/>
                  </a:lnTo>
                  <a:lnTo>
                    <a:pt x="889" y="1424"/>
                  </a:lnTo>
                  <a:lnTo>
                    <a:pt x="932" y="1419"/>
                  </a:lnTo>
                  <a:lnTo>
                    <a:pt x="974" y="1412"/>
                  </a:lnTo>
                  <a:lnTo>
                    <a:pt x="1013" y="1404"/>
                  </a:lnTo>
                  <a:lnTo>
                    <a:pt x="1051" y="1396"/>
                  </a:lnTo>
                  <a:lnTo>
                    <a:pt x="1087" y="1385"/>
                  </a:lnTo>
                  <a:lnTo>
                    <a:pt x="1121" y="1374"/>
                  </a:lnTo>
                  <a:lnTo>
                    <a:pt x="1154" y="1362"/>
                  </a:lnTo>
                  <a:lnTo>
                    <a:pt x="1184" y="1349"/>
                  </a:lnTo>
                  <a:lnTo>
                    <a:pt x="1213" y="1335"/>
                  </a:lnTo>
                  <a:lnTo>
                    <a:pt x="1239" y="1319"/>
                  </a:lnTo>
                  <a:lnTo>
                    <a:pt x="1264" y="1303"/>
                  </a:lnTo>
                  <a:lnTo>
                    <a:pt x="1287" y="1286"/>
                  </a:lnTo>
                  <a:lnTo>
                    <a:pt x="1307" y="1268"/>
                  </a:lnTo>
                  <a:lnTo>
                    <a:pt x="1326" y="1249"/>
                  </a:lnTo>
                  <a:lnTo>
                    <a:pt x="1342" y="1231"/>
                  </a:lnTo>
                  <a:lnTo>
                    <a:pt x="1357" y="1211"/>
                  </a:lnTo>
                  <a:lnTo>
                    <a:pt x="1363" y="1201"/>
                  </a:lnTo>
                  <a:lnTo>
                    <a:pt x="1368" y="1191"/>
                  </a:lnTo>
                  <a:lnTo>
                    <a:pt x="1373" y="1181"/>
                  </a:lnTo>
                  <a:lnTo>
                    <a:pt x="1378" y="1171"/>
                  </a:lnTo>
                  <a:lnTo>
                    <a:pt x="1382" y="1160"/>
                  </a:lnTo>
                  <a:lnTo>
                    <a:pt x="1386" y="1149"/>
                  </a:lnTo>
                  <a:lnTo>
                    <a:pt x="1389" y="1139"/>
                  </a:lnTo>
                  <a:lnTo>
                    <a:pt x="1391" y="1128"/>
                  </a:lnTo>
                  <a:lnTo>
                    <a:pt x="1395" y="1105"/>
                  </a:lnTo>
                  <a:lnTo>
                    <a:pt x="1398" y="1078"/>
                  </a:lnTo>
                  <a:lnTo>
                    <a:pt x="1401" y="1047"/>
                  </a:lnTo>
                  <a:lnTo>
                    <a:pt x="1403" y="1012"/>
                  </a:lnTo>
                  <a:lnTo>
                    <a:pt x="1405" y="973"/>
                  </a:lnTo>
                  <a:lnTo>
                    <a:pt x="1406" y="931"/>
                  </a:lnTo>
                  <a:lnTo>
                    <a:pt x="1407" y="885"/>
                  </a:lnTo>
                  <a:lnTo>
                    <a:pt x="1407" y="834"/>
                  </a:lnTo>
                  <a:lnTo>
                    <a:pt x="1407" y="599"/>
                  </a:lnTo>
                  <a:lnTo>
                    <a:pt x="1407" y="548"/>
                  </a:lnTo>
                  <a:lnTo>
                    <a:pt x="1406" y="500"/>
                  </a:lnTo>
                  <a:lnTo>
                    <a:pt x="1405" y="458"/>
                  </a:lnTo>
                  <a:lnTo>
                    <a:pt x="1403" y="419"/>
                  </a:lnTo>
                  <a:lnTo>
                    <a:pt x="1400" y="383"/>
                  </a:lnTo>
                  <a:lnTo>
                    <a:pt x="1398" y="352"/>
                  </a:lnTo>
                  <a:lnTo>
                    <a:pt x="1394" y="325"/>
                  </a:lnTo>
                  <a:lnTo>
                    <a:pt x="1390" y="301"/>
                  </a:lnTo>
                  <a:close/>
                </a:path>
              </a:pathLst>
            </a:custGeom>
            <a:solidFill>
              <a:srgbClr val="383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7"/>
            <p:cNvSpPr>
              <a:spLocks noEditPoints="1"/>
            </p:cNvSpPr>
            <p:nvPr userDrawn="1"/>
          </p:nvSpPr>
          <p:spPr bwMode="auto">
            <a:xfrm>
              <a:off x="1670050" y="6613544"/>
              <a:ext cx="106363" cy="107950"/>
            </a:xfrm>
            <a:custGeom>
              <a:avLst/>
              <a:gdLst>
                <a:gd name="T0" fmla="*/ 991 w 1407"/>
                <a:gd name="T1" fmla="*/ 874 h 1434"/>
                <a:gd name="T2" fmla="*/ 984 w 1407"/>
                <a:gd name="T3" fmla="*/ 948 h 1434"/>
                <a:gd name="T4" fmla="*/ 959 w 1407"/>
                <a:gd name="T5" fmla="*/ 1000 h 1434"/>
                <a:gd name="T6" fmla="*/ 913 w 1407"/>
                <a:gd name="T7" fmla="*/ 1047 h 1434"/>
                <a:gd name="T8" fmla="*/ 848 w 1407"/>
                <a:gd name="T9" fmla="*/ 1079 h 1434"/>
                <a:gd name="T10" fmla="*/ 764 w 1407"/>
                <a:gd name="T11" fmla="*/ 1096 h 1434"/>
                <a:gd name="T12" fmla="*/ 669 w 1407"/>
                <a:gd name="T13" fmla="*/ 1098 h 1434"/>
                <a:gd name="T14" fmla="*/ 584 w 1407"/>
                <a:gd name="T15" fmla="*/ 1085 h 1434"/>
                <a:gd name="T16" fmla="*/ 514 w 1407"/>
                <a:gd name="T17" fmla="*/ 1056 h 1434"/>
                <a:gd name="T18" fmla="*/ 462 w 1407"/>
                <a:gd name="T19" fmla="*/ 1013 h 1434"/>
                <a:gd name="T20" fmla="*/ 432 w 1407"/>
                <a:gd name="T21" fmla="*/ 961 h 1434"/>
                <a:gd name="T22" fmla="*/ 423 w 1407"/>
                <a:gd name="T23" fmla="*/ 895 h 1434"/>
                <a:gd name="T24" fmla="*/ 420 w 1407"/>
                <a:gd name="T25" fmla="*/ 779 h 1434"/>
                <a:gd name="T26" fmla="*/ 422 w 1407"/>
                <a:gd name="T27" fmla="*/ 559 h 1434"/>
                <a:gd name="T28" fmla="*/ 428 w 1407"/>
                <a:gd name="T29" fmla="*/ 486 h 1434"/>
                <a:gd name="T30" fmla="*/ 453 w 1407"/>
                <a:gd name="T31" fmla="*/ 432 h 1434"/>
                <a:gd name="T32" fmla="*/ 499 w 1407"/>
                <a:gd name="T33" fmla="*/ 387 h 1434"/>
                <a:gd name="T34" fmla="*/ 565 w 1407"/>
                <a:gd name="T35" fmla="*/ 355 h 1434"/>
                <a:gd name="T36" fmla="*/ 649 w 1407"/>
                <a:gd name="T37" fmla="*/ 337 h 1434"/>
                <a:gd name="T38" fmla="*/ 744 w 1407"/>
                <a:gd name="T39" fmla="*/ 335 h 1434"/>
                <a:gd name="T40" fmla="*/ 828 w 1407"/>
                <a:gd name="T41" fmla="*/ 349 h 1434"/>
                <a:gd name="T42" fmla="*/ 898 w 1407"/>
                <a:gd name="T43" fmla="*/ 378 h 1434"/>
                <a:gd name="T44" fmla="*/ 950 w 1407"/>
                <a:gd name="T45" fmla="*/ 421 h 1434"/>
                <a:gd name="T46" fmla="*/ 979 w 1407"/>
                <a:gd name="T47" fmla="*/ 473 h 1434"/>
                <a:gd name="T48" fmla="*/ 990 w 1407"/>
                <a:gd name="T49" fmla="*/ 539 h 1434"/>
                <a:gd name="T50" fmla="*/ 993 w 1407"/>
                <a:gd name="T51" fmla="*/ 654 h 1434"/>
                <a:gd name="T52" fmla="*/ 1380 w 1407"/>
                <a:gd name="T53" fmla="*/ 270 h 1434"/>
                <a:gd name="T54" fmla="*/ 1355 w 1407"/>
                <a:gd name="T55" fmla="*/ 220 h 1434"/>
                <a:gd name="T56" fmla="*/ 1258 w 1407"/>
                <a:gd name="T57" fmla="*/ 127 h 1434"/>
                <a:gd name="T58" fmla="*/ 1112 w 1407"/>
                <a:gd name="T59" fmla="*/ 56 h 1434"/>
                <a:gd name="T60" fmla="*/ 924 w 1407"/>
                <a:gd name="T61" fmla="*/ 14 h 1434"/>
                <a:gd name="T62" fmla="*/ 703 w 1407"/>
                <a:gd name="T63" fmla="*/ 0 h 1434"/>
                <a:gd name="T64" fmla="*/ 476 w 1407"/>
                <a:gd name="T65" fmla="*/ 14 h 1434"/>
                <a:gd name="T66" fmla="*/ 286 w 1407"/>
                <a:gd name="T67" fmla="*/ 59 h 1434"/>
                <a:gd name="T68" fmla="*/ 144 w 1407"/>
                <a:gd name="T69" fmla="*/ 131 h 1434"/>
                <a:gd name="T70" fmla="*/ 51 w 1407"/>
                <a:gd name="T71" fmla="*/ 223 h 1434"/>
                <a:gd name="T72" fmla="*/ 25 w 1407"/>
                <a:gd name="T73" fmla="*/ 273 h 1434"/>
                <a:gd name="T74" fmla="*/ 10 w 1407"/>
                <a:gd name="T75" fmla="*/ 356 h 1434"/>
                <a:gd name="T76" fmla="*/ 1 w 1407"/>
                <a:gd name="T77" fmla="*/ 549 h 1434"/>
                <a:gd name="T78" fmla="*/ 3 w 1407"/>
                <a:gd name="T79" fmla="*/ 975 h 1434"/>
                <a:gd name="T80" fmla="*/ 17 w 1407"/>
                <a:gd name="T81" fmla="*/ 1131 h 1434"/>
                <a:gd name="T82" fmla="*/ 36 w 1407"/>
                <a:gd name="T83" fmla="*/ 1184 h 1434"/>
                <a:gd name="T84" fmla="*/ 85 w 1407"/>
                <a:gd name="T85" fmla="*/ 1252 h 1434"/>
                <a:gd name="T86" fmla="*/ 203 w 1407"/>
                <a:gd name="T87" fmla="*/ 1338 h 1434"/>
                <a:gd name="T88" fmla="*/ 366 w 1407"/>
                <a:gd name="T89" fmla="*/ 1398 h 1434"/>
                <a:gd name="T90" fmla="*/ 568 w 1407"/>
                <a:gd name="T91" fmla="*/ 1429 h 1434"/>
                <a:gd name="T92" fmla="*/ 799 w 1407"/>
                <a:gd name="T93" fmla="*/ 1431 h 1434"/>
                <a:gd name="T94" fmla="*/ 1012 w 1407"/>
                <a:gd name="T95" fmla="*/ 1404 h 1434"/>
                <a:gd name="T96" fmla="*/ 1183 w 1407"/>
                <a:gd name="T97" fmla="*/ 1349 h 1434"/>
                <a:gd name="T98" fmla="*/ 1307 w 1407"/>
                <a:gd name="T99" fmla="*/ 1268 h 1434"/>
                <a:gd name="T100" fmla="*/ 1368 w 1407"/>
                <a:gd name="T101" fmla="*/ 1191 h 1434"/>
                <a:gd name="T102" fmla="*/ 1387 w 1407"/>
                <a:gd name="T103" fmla="*/ 1139 h 1434"/>
                <a:gd name="T104" fmla="*/ 1403 w 1407"/>
                <a:gd name="T105" fmla="*/ 1012 h 1434"/>
                <a:gd name="T106" fmla="*/ 1407 w 1407"/>
                <a:gd name="T107" fmla="*/ 599 h 1434"/>
                <a:gd name="T108" fmla="*/ 1400 w 1407"/>
                <a:gd name="T109" fmla="*/ 383 h 1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07" h="1434">
                  <a:moveTo>
                    <a:pt x="993" y="779"/>
                  </a:moveTo>
                  <a:lnTo>
                    <a:pt x="992" y="806"/>
                  </a:lnTo>
                  <a:lnTo>
                    <a:pt x="992" y="831"/>
                  </a:lnTo>
                  <a:lnTo>
                    <a:pt x="992" y="854"/>
                  </a:lnTo>
                  <a:lnTo>
                    <a:pt x="991" y="874"/>
                  </a:lnTo>
                  <a:lnTo>
                    <a:pt x="990" y="893"/>
                  </a:lnTo>
                  <a:lnTo>
                    <a:pt x="989" y="909"/>
                  </a:lnTo>
                  <a:lnTo>
                    <a:pt x="987" y="924"/>
                  </a:lnTo>
                  <a:lnTo>
                    <a:pt x="986" y="936"/>
                  </a:lnTo>
                  <a:lnTo>
                    <a:pt x="984" y="948"/>
                  </a:lnTo>
                  <a:lnTo>
                    <a:pt x="981" y="959"/>
                  </a:lnTo>
                  <a:lnTo>
                    <a:pt x="976" y="969"/>
                  </a:lnTo>
                  <a:lnTo>
                    <a:pt x="971" y="981"/>
                  </a:lnTo>
                  <a:lnTo>
                    <a:pt x="966" y="991"/>
                  </a:lnTo>
                  <a:lnTo>
                    <a:pt x="959" y="1000"/>
                  </a:lnTo>
                  <a:lnTo>
                    <a:pt x="952" y="1011"/>
                  </a:lnTo>
                  <a:lnTo>
                    <a:pt x="943" y="1020"/>
                  </a:lnTo>
                  <a:lnTo>
                    <a:pt x="934" y="1029"/>
                  </a:lnTo>
                  <a:lnTo>
                    <a:pt x="924" y="1038"/>
                  </a:lnTo>
                  <a:lnTo>
                    <a:pt x="913" y="1047"/>
                  </a:lnTo>
                  <a:lnTo>
                    <a:pt x="901" y="1054"/>
                  </a:lnTo>
                  <a:lnTo>
                    <a:pt x="889" y="1061"/>
                  </a:lnTo>
                  <a:lnTo>
                    <a:pt x="875" y="1067"/>
                  </a:lnTo>
                  <a:lnTo>
                    <a:pt x="862" y="1074"/>
                  </a:lnTo>
                  <a:lnTo>
                    <a:pt x="848" y="1079"/>
                  </a:lnTo>
                  <a:lnTo>
                    <a:pt x="832" y="1084"/>
                  </a:lnTo>
                  <a:lnTo>
                    <a:pt x="816" y="1088"/>
                  </a:lnTo>
                  <a:lnTo>
                    <a:pt x="799" y="1091"/>
                  </a:lnTo>
                  <a:lnTo>
                    <a:pt x="782" y="1094"/>
                  </a:lnTo>
                  <a:lnTo>
                    <a:pt x="764" y="1096"/>
                  </a:lnTo>
                  <a:lnTo>
                    <a:pt x="746" y="1098"/>
                  </a:lnTo>
                  <a:lnTo>
                    <a:pt x="726" y="1099"/>
                  </a:lnTo>
                  <a:lnTo>
                    <a:pt x="706" y="1099"/>
                  </a:lnTo>
                  <a:lnTo>
                    <a:pt x="688" y="1099"/>
                  </a:lnTo>
                  <a:lnTo>
                    <a:pt x="669" y="1098"/>
                  </a:lnTo>
                  <a:lnTo>
                    <a:pt x="651" y="1096"/>
                  </a:lnTo>
                  <a:lnTo>
                    <a:pt x="633" y="1094"/>
                  </a:lnTo>
                  <a:lnTo>
                    <a:pt x="617" y="1092"/>
                  </a:lnTo>
                  <a:lnTo>
                    <a:pt x="600" y="1089"/>
                  </a:lnTo>
                  <a:lnTo>
                    <a:pt x="584" y="1085"/>
                  </a:lnTo>
                  <a:lnTo>
                    <a:pt x="568" y="1080"/>
                  </a:lnTo>
                  <a:lnTo>
                    <a:pt x="554" y="1075"/>
                  </a:lnTo>
                  <a:lnTo>
                    <a:pt x="541" y="1069"/>
                  </a:lnTo>
                  <a:lnTo>
                    <a:pt x="527" y="1063"/>
                  </a:lnTo>
                  <a:lnTo>
                    <a:pt x="514" y="1056"/>
                  </a:lnTo>
                  <a:lnTo>
                    <a:pt x="502" y="1049"/>
                  </a:lnTo>
                  <a:lnTo>
                    <a:pt x="491" y="1041"/>
                  </a:lnTo>
                  <a:lnTo>
                    <a:pt x="481" y="1031"/>
                  </a:lnTo>
                  <a:lnTo>
                    <a:pt x="472" y="1022"/>
                  </a:lnTo>
                  <a:lnTo>
                    <a:pt x="462" y="1013"/>
                  </a:lnTo>
                  <a:lnTo>
                    <a:pt x="455" y="1002"/>
                  </a:lnTo>
                  <a:lnTo>
                    <a:pt x="448" y="992"/>
                  </a:lnTo>
                  <a:lnTo>
                    <a:pt x="442" y="982"/>
                  </a:lnTo>
                  <a:lnTo>
                    <a:pt x="437" y="971"/>
                  </a:lnTo>
                  <a:lnTo>
                    <a:pt x="432" y="961"/>
                  </a:lnTo>
                  <a:lnTo>
                    <a:pt x="429" y="950"/>
                  </a:lnTo>
                  <a:lnTo>
                    <a:pt x="427" y="938"/>
                  </a:lnTo>
                  <a:lnTo>
                    <a:pt x="425" y="926"/>
                  </a:lnTo>
                  <a:lnTo>
                    <a:pt x="424" y="911"/>
                  </a:lnTo>
                  <a:lnTo>
                    <a:pt x="423" y="895"/>
                  </a:lnTo>
                  <a:lnTo>
                    <a:pt x="422" y="876"/>
                  </a:lnTo>
                  <a:lnTo>
                    <a:pt x="421" y="855"/>
                  </a:lnTo>
                  <a:lnTo>
                    <a:pt x="420" y="832"/>
                  </a:lnTo>
                  <a:lnTo>
                    <a:pt x="420" y="807"/>
                  </a:lnTo>
                  <a:lnTo>
                    <a:pt x="420" y="779"/>
                  </a:lnTo>
                  <a:lnTo>
                    <a:pt x="420" y="654"/>
                  </a:lnTo>
                  <a:lnTo>
                    <a:pt x="420" y="627"/>
                  </a:lnTo>
                  <a:lnTo>
                    <a:pt x="420" y="603"/>
                  </a:lnTo>
                  <a:lnTo>
                    <a:pt x="421" y="580"/>
                  </a:lnTo>
                  <a:lnTo>
                    <a:pt x="422" y="559"/>
                  </a:lnTo>
                  <a:lnTo>
                    <a:pt x="422" y="541"/>
                  </a:lnTo>
                  <a:lnTo>
                    <a:pt x="424" y="524"/>
                  </a:lnTo>
                  <a:lnTo>
                    <a:pt x="425" y="510"/>
                  </a:lnTo>
                  <a:lnTo>
                    <a:pt x="426" y="497"/>
                  </a:lnTo>
                  <a:lnTo>
                    <a:pt x="428" y="486"/>
                  </a:lnTo>
                  <a:lnTo>
                    <a:pt x="431" y="475"/>
                  </a:lnTo>
                  <a:lnTo>
                    <a:pt x="435" y="464"/>
                  </a:lnTo>
                  <a:lnTo>
                    <a:pt x="441" y="453"/>
                  </a:lnTo>
                  <a:lnTo>
                    <a:pt x="447" y="443"/>
                  </a:lnTo>
                  <a:lnTo>
                    <a:pt x="453" y="432"/>
                  </a:lnTo>
                  <a:lnTo>
                    <a:pt x="460" y="423"/>
                  </a:lnTo>
                  <a:lnTo>
                    <a:pt x="468" y="414"/>
                  </a:lnTo>
                  <a:lnTo>
                    <a:pt x="479" y="403"/>
                  </a:lnTo>
                  <a:lnTo>
                    <a:pt x="488" y="395"/>
                  </a:lnTo>
                  <a:lnTo>
                    <a:pt x="499" y="387"/>
                  </a:lnTo>
                  <a:lnTo>
                    <a:pt x="511" y="380"/>
                  </a:lnTo>
                  <a:lnTo>
                    <a:pt x="523" y="372"/>
                  </a:lnTo>
                  <a:lnTo>
                    <a:pt x="536" y="366"/>
                  </a:lnTo>
                  <a:lnTo>
                    <a:pt x="551" y="360"/>
                  </a:lnTo>
                  <a:lnTo>
                    <a:pt x="565" y="355"/>
                  </a:lnTo>
                  <a:lnTo>
                    <a:pt x="581" y="350"/>
                  </a:lnTo>
                  <a:lnTo>
                    <a:pt x="597" y="346"/>
                  </a:lnTo>
                  <a:lnTo>
                    <a:pt x="614" y="342"/>
                  </a:lnTo>
                  <a:lnTo>
                    <a:pt x="631" y="339"/>
                  </a:lnTo>
                  <a:lnTo>
                    <a:pt x="649" y="337"/>
                  </a:lnTo>
                  <a:lnTo>
                    <a:pt x="667" y="335"/>
                  </a:lnTo>
                  <a:lnTo>
                    <a:pt x="687" y="334"/>
                  </a:lnTo>
                  <a:lnTo>
                    <a:pt x="706" y="334"/>
                  </a:lnTo>
                  <a:lnTo>
                    <a:pt x="725" y="334"/>
                  </a:lnTo>
                  <a:lnTo>
                    <a:pt x="744" y="335"/>
                  </a:lnTo>
                  <a:lnTo>
                    <a:pt x="761" y="337"/>
                  </a:lnTo>
                  <a:lnTo>
                    <a:pt x="779" y="339"/>
                  </a:lnTo>
                  <a:lnTo>
                    <a:pt x="795" y="341"/>
                  </a:lnTo>
                  <a:lnTo>
                    <a:pt x="812" y="346"/>
                  </a:lnTo>
                  <a:lnTo>
                    <a:pt x="828" y="349"/>
                  </a:lnTo>
                  <a:lnTo>
                    <a:pt x="843" y="354"/>
                  </a:lnTo>
                  <a:lnTo>
                    <a:pt x="858" y="359"/>
                  </a:lnTo>
                  <a:lnTo>
                    <a:pt x="872" y="364"/>
                  </a:lnTo>
                  <a:lnTo>
                    <a:pt x="886" y="370"/>
                  </a:lnTo>
                  <a:lnTo>
                    <a:pt x="898" y="378"/>
                  </a:lnTo>
                  <a:lnTo>
                    <a:pt x="910" y="385"/>
                  </a:lnTo>
                  <a:lnTo>
                    <a:pt x="922" y="393"/>
                  </a:lnTo>
                  <a:lnTo>
                    <a:pt x="932" y="402"/>
                  </a:lnTo>
                  <a:lnTo>
                    <a:pt x="941" y="412"/>
                  </a:lnTo>
                  <a:lnTo>
                    <a:pt x="950" y="421"/>
                  </a:lnTo>
                  <a:lnTo>
                    <a:pt x="958" y="431"/>
                  </a:lnTo>
                  <a:lnTo>
                    <a:pt x="965" y="442"/>
                  </a:lnTo>
                  <a:lnTo>
                    <a:pt x="970" y="452"/>
                  </a:lnTo>
                  <a:lnTo>
                    <a:pt x="975" y="462"/>
                  </a:lnTo>
                  <a:lnTo>
                    <a:pt x="979" y="473"/>
                  </a:lnTo>
                  <a:lnTo>
                    <a:pt x="983" y="484"/>
                  </a:lnTo>
                  <a:lnTo>
                    <a:pt x="985" y="495"/>
                  </a:lnTo>
                  <a:lnTo>
                    <a:pt x="987" y="508"/>
                  </a:lnTo>
                  <a:lnTo>
                    <a:pt x="989" y="522"/>
                  </a:lnTo>
                  <a:lnTo>
                    <a:pt x="990" y="539"/>
                  </a:lnTo>
                  <a:lnTo>
                    <a:pt x="991" y="557"/>
                  </a:lnTo>
                  <a:lnTo>
                    <a:pt x="992" y="578"/>
                  </a:lnTo>
                  <a:lnTo>
                    <a:pt x="992" y="602"/>
                  </a:lnTo>
                  <a:lnTo>
                    <a:pt x="992" y="626"/>
                  </a:lnTo>
                  <a:lnTo>
                    <a:pt x="993" y="654"/>
                  </a:lnTo>
                  <a:lnTo>
                    <a:pt x="993" y="779"/>
                  </a:lnTo>
                  <a:close/>
                  <a:moveTo>
                    <a:pt x="1390" y="301"/>
                  </a:moveTo>
                  <a:lnTo>
                    <a:pt x="1387" y="291"/>
                  </a:lnTo>
                  <a:lnTo>
                    <a:pt x="1384" y="280"/>
                  </a:lnTo>
                  <a:lnTo>
                    <a:pt x="1380" y="270"/>
                  </a:lnTo>
                  <a:lnTo>
                    <a:pt x="1376" y="260"/>
                  </a:lnTo>
                  <a:lnTo>
                    <a:pt x="1372" y="249"/>
                  </a:lnTo>
                  <a:lnTo>
                    <a:pt x="1367" y="239"/>
                  </a:lnTo>
                  <a:lnTo>
                    <a:pt x="1361" y="230"/>
                  </a:lnTo>
                  <a:lnTo>
                    <a:pt x="1355" y="220"/>
                  </a:lnTo>
                  <a:lnTo>
                    <a:pt x="1339" y="200"/>
                  </a:lnTo>
                  <a:lnTo>
                    <a:pt x="1323" y="181"/>
                  </a:lnTo>
                  <a:lnTo>
                    <a:pt x="1303" y="163"/>
                  </a:lnTo>
                  <a:lnTo>
                    <a:pt x="1281" y="144"/>
                  </a:lnTo>
                  <a:lnTo>
                    <a:pt x="1258" y="127"/>
                  </a:lnTo>
                  <a:lnTo>
                    <a:pt x="1232" y="110"/>
                  </a:lnTo>
                  <a:lnTo>
                    <a:pt x="1205" y="95"/>
                  </a:lnTo>
                  <a:lnTo>
                    <a:pt x="1175" y="81"/>
                  </a:lnTo>
                  <a:lnTo>
                    <a:pt x="1144" y="68"/>
                  </a:lnTo>
                  <a:lnTo>
                    <a:pt x="1112" y="56"/>
                  </a:lnTo>
                  <a:lnTo>
                    <a:pt x="1077" y="45"/>
                  </a:lnTo>
                  <a:lnTo>
                    <a:pt x="1041" y="36"/>
                  </a:lnTo>
                  <a:lnTo>
                    <a:pt x="1003" y="27"/>
                  </a:lnTo>
                  <a:lnTo>
                    <a:pt x="964" y="20"/>
                  </a:lnTo>
                  <a:lnTo>
                    <a:pt x="924" y="14"/>
                  </a:lnTo>
                  <a:lnTo>
                    <a:pt x="882" y="9"/>
                  </a:lnTo>
                  <a:lnTo>
                    <a:pt x="839" y="5"/>
                  </a:lnTo>
                  <a:lnTo>
                    <a:pt x="795" y="2"/>
                  </a:lnTo>
                  <a:lnTo>
                    <a:pt x="750" y="1"/>
                  </a:lnTo>
                  <a:lnTo>
                    <a:pt x="703" y="0"/>
                  </a:lnTo>
                  <a:lnTo>
                    <a:pt x="655" y="1"/>
                  </a:lnTo>
                  <a:lnTo>
                    <a:pt x="608" y="2"/>
                  </a:lnTo>
                  <a:lnTo>
                    <a:pt x="562" y="5"/>
                  </a:lnTo>
                  <a:lnTo>
                    <a:pt x="518" y="9"/>
                  </a:lnTo>
                  <a:lnTo>
                    <a:pt x="476" y="14"/>
                  </a:lnTo>
                  <a:lnTo>
                    <a:pt x="434" y="21"/>
                  </a:lnTo>
                  <a:lnTo>
                    <a:pt x="394" y="28"/>
                  </a:lnTo>
                  <a:lnTo>
                    <a:pt x="357" y="38"/>
                  </a:lnTo>
                  <a:lnTo>
                    <a:pt x="320" y="48"/>
                  </a:lnTo>
                  <a:lnTo>
                    <a:pt x="286" y="59"/>
                  </a:lnTo>
                  <a:lnTo>
                    <a:pt x="254" y="71"/>
                  </a:lnTo>
                  <a:lnTo>
                    <a:pt x="223" y="84"/>
                  </a:lnTo>
                  <a:lnTo>
                    <a:pt x="194" y="99"/>
                  </a:lnTo>
                  <a:lnTo>
                    <a:pt x="169" y="114"/>
                  </a:lnTo>
                  <a:lnTo>
                    <a:pt x="144" y="131"/>
                  </a:lnTo>
                  <a:lnTo>
                    <a:pt x="120" y="147"/>
                  </a:lnTo>
                  <a:lnTo>
                    <a:pt x="100" y="166"/>
                  </a:lnTo>
                  <a:lnTo>
                    <a:pt x="81" y="184"/>
                  </a:lnTo>
                  <a:lnTo>
                    <a:pt x="65" y="203"/>
                  </a:lnTo>
                  <a:lnTo>
                    <a:pt x="51" y="223"/>
                  </a:lnTo>
                  <a:lnTo>
                    <a:pt x="45" y="233"/>
                  </a:lnTo>
                  <a:lnTo>
                    <a:pt x="39" y="242"/>
                  </a:lnTo>
                  <a:lnTo>
                    <a:pt x="34" y="253"/>
                  </a:lnTo>
                  <a:lnTo>
                    <a:pt x="30" y="263"/>
                  </a:lnTo>
                  <a:lnTo>
                    <a:pt x="25" y="273"/>
                  </a:lnTo>
                  <a:lnTo>
                    <a:pt x="22" y="284"/>
                  </a:lnTo>
                  <a:lnTo>
                    <a:pt x="19" y="294"/>
                  </a:lnTo>
                  <a:lnTo>
                    <a:pt x="17" y="305"/>
                  </a:lnTo>
                  <a:lnTo>
                    <a:pt x="13" y="329"/>
                  </a:lnTo>
                  <a:lnTo>
                    <a:pt x="10" y="356"/>
                  </a:lnTo>
                  <a:lnTo>
                    <a:pt x="7" y="387"/>
                  </a:lnTo>
                  <a:lnTo>
                    <a:pt x="4" y="422"/>
                  </a:lnTo>
                  <a:lnTo>
                    <a:pt x="3" y="460"/>
                  </a:lnTo>
                  <a:lnTo>
                    <a:pt x="1" y="502"/>
                  </a:lnTo>
                  <a:lnTo>
                    <a:pt x="1" y="549"/>
                  </a:lnTo>
                  <a:lnTo>
                    <a:pt x="0" y="599"/>
                  </a:lnTo>
                  <a:lnTo>
                    <a:pt x="0" y="834"/>
                  </a:lnTo>
                  <a:lnTo>
                    <a:pt x="1" y="886"/>
                  </a:lnTo>
                  <a:lnTo>
                    <a:pt x="1" y="933"/>
                  </a:lnTo>
                  <a:lnTo>
                    <a:pt x="3" y="975"/>
                  </a:lnTo>
                  <a:lnTo>
                    <a:pt x="5" y="1015"/>
                  </a:lnTo>
                  <a:lnTo>
                    <a:pt x="7" y="1050"/>
                  </a:lnTo>
                  <a:lnTo>
                    <a:pt x="10" y="1082"/>
                  </a:lnTo>
                  <a:lnTo>
                    <a:pt x="13" y="1109"/>
                  </a:lnTo>
                  <a:lnTo>
                    <a:pt x="17" y="1131"/>
                  </a:lnTo>
                  <a:lnTo>
                    <a:pt x="20" y="1143"/>
                  </a:lnTo>
                  <a:lnTo>
                    <a:pt x="22" y="1153"/>
                  </a:lnTo>
                  <a:lnTo>
                    <a:pt x="26" y="1163"/>
                  </a:lnTo>
                  <a:lnTo>
                    <a:pt x="31" y="1174"/>
                  </a:lnTo>
                  <a:lnTo>
                    <a:pt x="36" y="1184"/>
                  </a:lnTo>
                  <a:lnTo>
                    <a:pt x="41" y="1194"/>
                  </a:lnTo>
                  <a:lnTo>
                    <a:pt x="46" y="1204"/>
                  </a:lnTo>
                  <a:lnTo>
                    <a:pt x="53" y="1214"/>
                  </a:lnTo>
                  <a:lnTo>
                    <a:pt x="68" y="1234"/>
                  </a:lnTo>
                  <a:lnTo>
                    <a:pt x="85" y="1252"/>
                  </a:lnTo>
                  <a:lnTo>
                    <a:pt x="104" y="1271"/>
                  </a:lnTo>
                  <a:lnTo>
                    <a:pt x="125" y="1289"/>
                  </a:lnTo>
                  <a:lnTo>
                    <a:pt x="149" y="1307"/>
                  </a:lnTo>
                  <a:lnTo>
                    <a:pt x="175" y="1324"/>
                  </a:lnTo>
                  <a:lnTo>
                    <a:pt x="203" y="1338"/>
                  </a:lnTo>
                  <a:lnTo>
                    <a:pt x="231" y="1352"/>
                  </a:lnTo>
                  <a:lnTo>
                    <a:pt x="262" y="1366"/>
                  </a:lnTo>
                  <a:lnTo>
                    <a:pt x="295" y="1377"/>
                  </a:lnTo>
                  <a:lnTo>
                    <a:pt x="330" y="1388"/>
                  </a:lnTo>
                  <a:lnTo>
                    <a:pt x="366" y="1398"/>
                  </a:lnTo>
                  <a:lnTo>
                    <a:pt x="405" y="1406"/>
                  </a:lnTo>
                  <a:lnTo>
                    <a:pt x="444" y="1413"/>
                  </a:lnTo>
                  <a:lnTo>
                    <a:pt x="484" y="1420"/>
                  </a:lnTo>
                  <a:lnTo>
                    <a:pt x="525" y="1425"/>
                  </a:lnTo>
                  <a:lnTo>
                    <a:pt x="568" y="1429"/>
                  </a:lnTo>
                  <a:lnTo>
                    <a:pt x="612" y="1432"/>
                  </a:lnTo>
                  <a:lnTo>
                    <a:pt x="657" y="1433"/>
                  </a:lnTo>
                  <a:lnTo>
                    <a:pt x="703" y="1434"/>
                  </a:lnTo>
                  <a:lnTo>
                    <a:pt x="753" y="1433"/>
                  </a:lnTo>
                  <a:lnTo>
                    <a:pt x="799" y="1431"/>
                  </a:lnTo>
                  <a:lnTo>
                    <a:pt x="846" y="1429"/>
                  </a:lnTo>
                  <a:lnTo>
                    <a:pt x="889" y="1424"/>
                  </a:lnTo>
                  <a:lnTo>
                    <a:pt x="932" y="1419"/>
                  </a:lnTo>
                  <a:lnTo>
                    <a:pt x="973" y="1412"/>
                  </a:lnTo>
                  <a:lnTo>
                    <a:pt x="1012" y="1404"/>
                  </a:lnTo>
                  <a:lnTo>
                    <a:pt x="1051" y="1396"/>
                  </a:lnTo>
                  <a:lnTo>
                    <a:pt x="1087" y="1385"/>
                  </a:lnTo>
                  <a:lnTo>
                    <a:pt x="1121" y="1374"/>
                  </a:lnTo>
                  <a:lnTo>
                    <a:pt x="1154" y="1362"/>
                  </a:lnTo>
                  <a:lnTo>
                    <a:pt x="1183" y="1349"/>
                  </a:lnTo>
                  <a:lnTo>
                    <a:pt x="1212" y="1335"/>
                  </a:lnTo>
                  <a:lnTo>
                    <a:pt x="1239" y="1319"/>
                  </a:lnTo>
                  <a:lnTo>
                    <a:pt x="1264" y="1303"/>
                  </a:lnTo>
                  <a:lnTo>
                    <a:pt x="1287" y="1286"/>
                  </a:lnTo>
                  <a:lnTo>
                    <a:pt x="1307" y="1268"/>
                  </a:lnTo>
                  <a:lnTo>
                    <a:pt x="1326" y="1249"/>
                  </a:lnTo>
                  <a:lnTo>
                    <a:pt x="1342" y="1231"/>
                  </a:lnTo>
                  <a:lnTo>
                    <a:pt x="1357" y="1211"/>
                  </a:lnTo>
                  <a:lnTo>
                    <a:pt x="1363" y="1201"/>
                  </a:lnTo>
                  <a:lnTo>
                    <a:pt x="1368" y="1191"/>
                  </a:lnTo>
                  <a:lnTo>
                    <a:pt x="1373" y="1181"/>
                  </a:lnTo>
                  <a:lnTo>
                    <a:pt x="1377" y="1171"/>
                  </a:lnTo>
                  <a:lnTo>
                    <a:pt x="1381" y="1160"/>
                  </a:lnTo>
                  <a:lnTo>
                    <a:pt x="1385" y="1149"/>
                  </a:lnTo>
                  <a:lnTo>
                    <a:pt x="1387" y="1139"/>
                  </a:lnTo>
                  <a:lnTo>
                    <a:pt x="1391" y="1128"/>
                  </a:lnTo>
                  <a:lnTo>
                    <a:pt x="1395" y="1105"/>
                  </a:lnTo>
                  <a:lnTo>
                    <a:pt x="1398" y="1078"/>
                  </a:lnTo>
                  <a:lnTo>
                    <a:pt x="1401" y="1047"/>
                  </a:lnTo>
                  <a:lnTo>
                    <a:pt x="1403" y="1012"/>
                  </a:lnTo>
                  <a:lnTo>
                    <a:pt x="1405" y="973"/>
                  </a:lnTo>
                  <a:lnTo>
                    <a:pt x="1406" y="931"/>
                  </a:lnTo>
                  <a:lnTo>
                    <a:pt x="1407" y="885"/>
                  </a:lnTo>
                  <a:lnTo>
                    <a:pt x="1407" y="834"/>
                  </a:lnTo>
                  <a:lnTo>
                    <a:pt x="1407" y="599"/>
                  </a:lnTo>
                  <a:lnTo>
                    <a:pt x="1407" y="548"/>
                  </a:lnTo>
                  <a:lnTo>
                    <a:pt x="1406" y="500"/>
                  </a:lnTo>
                  <a:lnTo>
                    <a:pt x="1405" y="458"/>
                  </a:lnTo>
                  <a:lnTo>
                    <a:pt x="1403" y="419"/>
                  </a:lnTo>
                  <a:lnTo>
                    <a:pt x="1400" y="383"/>
                  </a:lnTo>
                  <a:lnTo>
                    <a:pt x="1398" y="352"/>
                  </a:lnTo>
                  <a:lnTo>
                    <a:pt x="1394" y="325"/>
                  </a:lnTo>
                  <a:lnTo>
                    <a:pt x="1390" y="301"/>
                  </a:lnTo>
                  <a:close/>
                </a:path>
              </a:pathLst>
            </a:custGeom>
            <a:solidFill>
              <a:srgbClr val="383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8"/>
            <p:cNvSpPr>
              <a:spLocks noEditPoints="1"/>
            </p:cNvSpPr>
            <p:nvPr userDrawn="1"/>
          </p:nvSpPr>
          <p:spPr bwMode="auto">
            <a:xfrm>
              <a:off x="1547813" y="6613544"/>
              <a:ext cx="106363" cy="107950"/>
            </a:xfrm>
            <a:custGeom>
              <a:avLst/>
              <a:gdLst>
                <a:gd name="T0" fmla="*/ 991 w 1407"/>
                <a:gd name="T1" fmla="*/ 874 h 1434"/>
                <a:gd name="T2" fmla="*/ 984 w 1407"/>
                <a:gd name="T3" fmla="*/ 948 h 1434"/>
                <a:gd name="T4" fmla="*/ 960 w 1407"/>
                <a:gd name="T5" fmla="*/ 1000 h 1434"/>
                <a:gd name="T6" fmla="*/ 914 w 1407"/>
                <a:gd name="T7" fmla="*/ 1047 h 1434"/>
                <a:gd name="T8" fmla="*/ 848 w 1407"/>
                <a:gd name="T9" fmla="*/ 1079 h 1434"/>
                <a:gd name="T10" fmla="*/ 765 w 1407"/>
                <a:gd name="T11" fmla="*/ 1096 h 1434"/>
                <a:gd name="T12" fmla="*/ 670 w 1407"/>
                <a:gd name="T13" fmla="*/ 1098 h 1434"/>
                <a:gd name="T14" fmla="*/ 585 w 1407"/>
                <a:gd name="T15" fmla="*/ 1085 h 1434"/>
                <a:gd name="T16" fmla="*/ 514 w 1407"/>
                <a:gd name="T17" fmla="*/ 1056 h 1434"/>
                <a:gd name="T18" fmla="*/ 463 w 1407"/>
                <a:gd name="T19" fmla="*/ 1013 h 1434"/>
                <a:gd name="T20" fmla="*/ 433 w 1407"/>
                <a:gd name="T21" fmla="*/ 961 h 1434"/>
                <a:gd name="T22" fmla="*/ 424 w 1407"/>
                <a:gd name="T23" fmla="*/ 895 h 1434"/>
                <a:gd name="T24" fmla="*/ 420 w 1407"/>
                <a:gd name="T25" fmla="*/ 779 h 1434"/>
                <a:gd name="T26" fmla="*/ 423 w 1407"/>
                <a:gd name="T27" fmla="*/ 559 h 1434"/>
                <a:gd name="T28" fmla="*/ 430 w 1407"/>
                <a:gd name="T29" fmla="*/ 486 h 1434"/>
                <a:gd name="T30" fmla="*/ 453 w 1407"/>
                <a:gd name="T31" fmla="*/ 432 h 1434"/>
                <a:gd name="T32" fmla="*/ 500 w 1407"/>
                <a:gd name="T33" fmla="*/ 387 h 1434"/>
                <a:gd name="T34" fmla="*/ 566 w 1407"/>
                <a:gd name="T35" fmla="*/ 355 h 1434"/>
                <a:gd name="T36" fmla="*/ 649 w 1407"/>
                <a:gd name="T37" fmla="*/ 337 h 1434"/>
                <a:gd name="T38" fmla="*/ 744 w 1407"/>
                <a:gd name="T39" fmla="*/ 335 h 1434"/>
                <a:gd name="T40" fmla="*/ 828 w 1407"/>
                <a:gd name="T41" fmla="*/ 349 h 1434"/>
                <a:gd name="T42" fmla="*/ 899 w 1407"/>
                <a:gd name="T43" fmla="*/ 378 h 1434"/>
                <a:gd name="T44" fmla="*/ 951 w 1407"/>
                <a:gd name="T45" fmla="*/ 421 h 1434"/>
                <a:gd name="T46" fmla="*/ 981 w 1407"/>
                <a:gd name="T47" fmla="*/ 473 h 1434"/>
                <a:gd name="T48" fmla="*/ 990 w 1407"/>
                <a:gd name="T49" fmla="*/ 539 h 1434"/>
                <a:gd name="T50" fmla="*/ 992 w 1407"/>
                <a:gd name="T51" fmla="*/ 654 h 1434"/>
                <a:gd name="T52" fmla="*/ 1381 w 1407"/>
                <a:gd name="T53" fmla="*/ 270 h 1434"/>
                <a:gd name="T54" fmla="*/ 1355 w 1407"/>
                <a:gd name="T55" fmla="*/ 220 h 1434"/>
                <a:gd name="T56" fmla="*/ 1258 w 1407"/>
                <a:gd name="T57" fmla="*/ 127 h 1434"/>
                <a:gd name="T58" fmla="*/ 1113 w 1407"/>
                <a:gd name="T59" fmla="*/ 56 h 1434"/>
                <a:gd name="T60" fmla="*/ 924 w 1407"/>
                <a:gd name="T61" fmla="*/ 14 h 1434"/>
                <a:gd name="T62" fmla="*/ 704 w 1407"/>
                <a:gd name="T63" fmla="*/ 0 h 1434"/>
                <a:gd name="T64" fmla="*/ 476 w 1407"/>
                <a:gd name="T65" fmla="*/ 14 h 1434"/>
                <a:gd name="T66" fmla="*/ 287 w 1407"/>
                <a:gd name="T67" fmla="*/ 59 h 1434"/>
                <a:gd name="T68" fmla="*/ 144 w 1407"/>
                <a:gd name="T69" fmla="*/ 131 h 1434"/>
                <a:gd name="T70" fmla="*/ 52 w 1407"/>
                <a:gd name="T71" fmla="*/ 223 h 1434"/>
                <a:gd name="T72" fmla="*/ 26 w 1407"/>
                <a:gd name="T73" fmla="*/ 273 h 1434"/>
                <a:gd name="T74" fmla="*/ 9 w 1407"/>
                <a:gd name="T75" fmla="*/ 356 h 1434"/>
                <a:gd name="T76" fmla="*/ 0 w 1407"/>
                <a:gd name="T77" fmla="*/ 549 h 1434"/>
                <a:gd name="T78" fmla="*/ 3 w 1407"/>
                <a:gd name="T79" fmla="*/ 975 h 1434"/>
                <a:gd name="T80" fmla="*/ 18 w 1407"/>
                <a:gd name="T81" fmla="*/ 1131 h 1434"/>
                <a:gd name="T82" fmla="*/ 36 w 1407"/>
                <a:gd name="T83" fmla="*/ 1184 h 1434"/>
                <a:gd name="T84" fmla="*/ 86 w 1407"/>
                <a:gd name="T85" fmla="*/ 1252 h 1434"/>
                <a:gd name="T86" fmla="*/ 203 w 1407"/>
                <a:gd name="T87" fmla="*/ 1338 h 1434"/>
                <a:gd name="T88" fmla="*/ 367 w 1407"/>
                <a:gd name="T89" fmla="*/ 1398 h 1434"/>
                <a:gd name="T90" fmla="*/ 569 w 1407"/>
                <a:gd name="T91" fmla="*/ 1429 h 1434"/>
                <a:gd name="T92" fmla="*/ 800 w 1407"/>
                <a:gd name="T93" fmla="*/ 1431 h 1434"/>
                <a:gd name="T94" fmla="*/ 1013 w 1407"/>
                <a:gd name="T95" fmla="*/ 1404 h 1434"/>
                <a:gd name="T96" fmla="*/ 1184 w 1407"/>
                <a:gd name="T97" fmla="*/ 1349 h 1434"/>
                <a:gd name="T98" fmla="*/ 1308 w 1407"/>
                <a:gd name="T99" fmla="*/ 1268 h 1434"/>
                <a:gd name="T100" fmla="*/ 1368 w 1407"/>
                <a:gd name="T101" fmla="*/ 1191 h 1434"/>
                <a:gd name="T102" fmla="*/ 1389 w 1407"/>
                <a:gd name="T103" fmla="*/ 1139 h 1434"/>
                <a:gd name="T104" fmla="*/ 1403 w 1407"/>
                <a:gd name="T105" fmla="*/ 1012 h 1434"/>
                <a:gd name="T106" fmla="*/ 1407 w 1407"/>
                <a:gd name="T107" fmla="*/ 599 h 1434"/>
                <a:gd name="T108" fmla="*/ 1401 w 1407"/>
                <a:gd name="T109" fmla="*/ 383 h 1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07" h="1434">
                  <a:moveTo>
                    <a:pt x="992" y="779"/>
                  </a:moveTo>
                  <a:lnTo>
                    <a:pt x="992" y="806"/>
                  </a:lnTo>
                  <a:lnTo>
                    <a:pt x="992" y="831"/>
                  </a:lnTo>
                  <a:lnTo>
                    <a:pt x="992" y="854"/>
                  </a:lnTo>
                  <a:lnTo>
                    <a:pt x="991" y="874"/>
                  </a:lnTo>
                  <a:lnTo>
                    <a:pt x="990" y="893"/>
                  </a:lnTo>
                  <a:lnTo>
                    <a:pt x="989" y="909"/>
                  </a:lnTo>
                  <a:lnTo>
                    <a:pt x="987" y="924"/>
                  </a:lnTo>
                  <a:lnTo>
                    <a:pt x="986" y="936"/>
                  </a:lnTo>
                  <a:lnTo>
                    <a:pt x="984" y="948"/>
                  </a:lnTo>
                  <a:lnTo>
                    <a:pt x="981" y="959"/>
                  </a:lnTo>
                  <a:lnTo>
                    <a:pt x="977" y="969"/>
                  </a:lnTo>
                  <a:lnTo>
                    <a:pt x="973" y="981"/>
                  </a:lnTo>
                  <a:lnTo>
                    <a:pt x="967" y="991"/>
                  </a:lnTo>
                  <a:lnTo>
                    <a:pt x="960" y="1000"/>
                  </a:lnTo>
                  <a:lnTo>
                    <a:pt x="952" y="1011"/>
                  </a:lnTo>
                  <a:lnTo>
                    <a:pt x="944" y="1020"/>
                  </a:lnTo>
                  <a:lnTo>
                    <a:pt x="935" y="1029"/>
                  </a:lnTo>
                  <a:lnTo>
                    <a:pt x="924" y="1038"/>
                  </a:lnTo>
                  <a:lnTo>
                    <a:pt x="914" y="1047"/>
                  </a:lnTo>
                  <a:lnTo>
                    <a:pt x="902" y="1054"/>
                  </a:lnTo>
                  <a:lnTo>
                    <a:pt x="889" y="1061"/>
                  </a:lnTo>
                  <a:lnTo>
                    <a:pt x="877" y="1067"/>
                  </a:lnTo>
                  <a:lnTo>
                    <a:pt x="862" y="1074"/>
                  </a:lnTo>
                  <a:lnTo>
                    <a:pt x="848" y="1079"/>
                  </a:lnTo>
                  <a:lnTo>
                    <a:pt x="833" y="1084"/>
                  </a:lnTo>
                  <a:lnTo>
                    <a:pt x="816" y="1088"/>
                  </a:lnTo>
                  <a:lnTo>
                    <a:pt x="800" y="1091"/>
                  </a:lnTo>
                  <a:lnTo>
                    <a:pt x="782" y="1094"/>
                  </a:lnTo>
                  <a:lnTo>
                    <a:pt x="765" y="1096"/>
                  </a:lnTo>
                  <a:lnTo>
                    <a:pt x="746" y="1098"/>
                  </a:lnTo>
                  <a:lnTo>
                    <a:pt x="726" y="1099"/>
                  </a:lnTo>
                  <a:lnTo>
                    <a:pt x="707" y="1099"/>
                  </a:lnTo>
                  <a:lnTo>
                    <a:pt x="688" y="1099"/>
                  </a:lnTo>
                  <a:lnTo>
                    <a:pt x="670" y="1098"/>
                  </a:lnTo>
                  <a:lnTo>
                    <a:pt x="651" y="1096"/>
                  </a:lnTo>
                  <a:lnTo>
                    <a:pt x="634" y="1094"/>
                  </a:lnTo>
                  <a:lnTo>
                    <a:pt x="617" y="1092"/>
                  </a:lnTo>
                  <a:lnTo>
                    <a:pt x="601" y="1089"/>
                  </a:lnTo>
                  <a:lnTo>
                    <a:pt x="585" y="1085"/>
                  </a:lnTo>
                  <a:lnTo>
                    <a:pt x="570" y="1080"/>
                  </a:lnTo>
                  <a:lnTo>
                    <a:pt x="554" y="1075"/>
                  </a:lnTo>
                  <a:lnTo>
                    <a:pt x="541" y="1069"/>
                  </a:lnTo>
                  <a:lnTo>
                    <a:pt x="528" y="1063"/>
                  </a:lnTo>
                  <a:lnTo>
                    <a:pt x="514" y="1056"/>
                  </a:lnTo>
                  <a:lnTo>
                    <a:pt x="503" y="1049"/>
                  </a:lnTo>
                  <a:lnTo>
                    <a:pt x="492" y="1041"/>
                  </a:lnTo>
                  <a:lnTo>
                    <a:pt x="481" y="1031"/>
                  </a:lnTo>
                  <a:lnTo>
                    <a:pt x="472" y="1022"/>
                  </a:lnTo>
                  <a:lnTo>
                    <a:pt x="463" y="1013"/>
                  </a:lnTo>
                  <a:lnTo>
                    <a:pt x="455" y="1002"/>
                  </a:lnTo>
                  <a:lnTo>
                    <a:pt x="448" y="992"/>
                  </a:lnTo>
                  <a:lnTo>
                    <a:pt x="442" y="982"/>
                  </a:lnTo>
                  <a:lnTo>
                    <a:pt x="437" y="971"/>
                  </a:lnTo>
                  <a:lnTo>
                    <a:pt x="433" y="961"/>
                  </a:lnTo>
                  <a:lnTo>
                    <a:pt x="430" y="950"/>
                  </a:lnTo>
                  <a:lnTo>
                    <a:pt x="428" y="938"/>
                  </a:lnTo>
                  <a:lnTo>
                    <a:pt x="426" y="926"/>
                  </a:lnTo>
                  <a:lnTo>
                    <a:pt x="425" y="911"/>
                  </a:lnTo>
                  <a:lnTo>
                    <a:pt x="424" y="895"/>
                  </a:lnTo>
                  <a:lnTo>
                    <a:pt x="423" y="876"/>
                  </a:lnTo>
                  <a:lnTo>
                    <a:pt x="421" y="855"/>
                  </a:lnTo>
                  <a:lnTo>
                    <a:pt x="420" y="832"/>
                  </a:lnTo>
                  <a:lnTo>
                    <a:pt x="420" y="807"/>
                  </a:lnTo>
                  <a:lnTo>
                    <a:pt x="420" y="779"/>
                  </a:lnTo>
                  <a:lnTo>
                    <a:pt x="420" y="654"/>
                  </a:lnTo>
                  <a:lnTo>
                    <a:pt x="420" y="627"/>
                  </a:lnTo>
                  <a:lnTo>
                    <a:pt x="420" y="603"/>
                  </a:lnTo>
                  <a:lnTo>
                    <a:pt x="421" y="580"/>
                  </a:lnTo>
                  <a:lnTo>
                    <a:pt x="423" y="559"/>
                  </a:lnTo>
                  <a:lnTo>
                    <a:pt x="424" y="541"/>
                  </a:lnTo>
                  <a:lnTo>
                    <a:pt x="425" y="524"/>
                  </a:lnTo>
                  <a:lnTo>
                    <a:pt x="426" y="510"/>
                  </a:lnTo>
                  <a:lnTo>
                    <a:pt x="428" y="497"/>
                  </a:lnTo>
                  <a:lnTo>
                    <a:pt x="430" y="486"/>
                  </a:lnTo>
                  <a:lnTo>
                    <a:pt x="433" y="475"/>
                  </a:lnTo>
                  <a:lnTo>
                    <a:pt x="436" y="464"/>
                  </a:lnTo>
                  <a:lnTo>
                    <a:pt x="441" y="453"/>
                  </a:lnTo>
                  <a:lnTo>
                    <a:pt x="447" y="443"/>
                  </a:lnTo>
                  <a:lnTo>
                    <a:pt x="453" y="432"/>
                  </a:lnTo>
                  <a:lnTo>
                    <a:pt x="461" y="423"/>
                  </a:lnTo>
                  <a:lnTo>
                    <a:pt x="469" y="414"/>
                  </a:lnTo>
                  <a:lnTo>
                    <a:pt x="479" y="403"/>
                  </a:lnTo>
                  <a:lnTo>
                    <a:pt x="488" y="395"/>
                  </a:lnTo>
                  <a:lnTo>
                    <a:pt x="500" y="387"/>
                  </a:lnTo>
                  <a:lnTo>
                    <a:pt x="511" y="380"/>
                  </a:lnTo>
                  <a:lnTo>
                    <a:pt x="523" y="372"/>
                  </a:lnTo>
                  <a:lnTo>
                    <a:pt x="537" y="366"/>
                  </a:lnTo>
                  <a:lnTo>
                    <a:pt x="551" y="360"/>
                  </a:lnTo>
                  <a:lnTo>
                    <a:pt x="566" y="355"/>
                  </a:lnTo>
                  <a:lnTo>
                    <a:pt x="581" y="350"/>
                  </a:lnTo>
                  <a:lnTo>
                    <a:pt x="598" y="346"/>
                  </a:lnTo>
                  <a:lnTo>
                    <a:pt x="614" y="342"/>
                  </a:lnTo>
                  <a:lnTo>
                    <a:pt x="632" y="339"/>
                  </a:lnTo>
                  <a:lnTo>
                    <a:pt x="649" y="337"/>
                  </a:lnTo>
                  <a:lnTo>
                    <a:pt x="668" y="335"/>
                  </a:lnTo>
                  <a:lnTo>
                    <a:pt x="687" y="334"/>
                  </a:lnTo>
                  <a:lnTo>
                    <a:pt x="707" y="334"/>
                  </a:lnTo>
                  <a:lnTo>
                    <a:pt x="725" y="334"/>
                  </a:lnTo>
                  <a:lnTo>
                    <a:pt x="744" y="335"/>
                  </a:lnTo>
                  <a:lnTo>
                    <a:pt x="761" y="337"/>
                  </a:lnTo>
                  <a:lnTo>
                    <a:pt x="779" y="339"/>
                  </a:lnTo>
                  <a:lnTo>
                    <a:pt x="795" y="341"/>
                  </a:lnTo>
                  <a:lnTo>
                    <a:pt x="812" y="346"/>
                  </a:lnTo>
                  <a:lnTo>
                    <a:pt x="828" y="349"/>
                  </a:lnTo>
                  <a:lnTo>
                    <a:pt x="844" y="354"/>
                  </a:lnTo>
                  <a:lnTo>
                    <a:pt x="858" y="359"/>
                  </a:lnTo>
                  <a:lnTo>
                    <a:pt x="873" y="364"/>
                  </a:lnTo>
                  <a:lnTo>
                    <a:pt x="886" y="370"/>
                  </a:lnTo>
                  <a:lnTo>
                    <a:pt x="899" y="378"/>
                  </a:lnTo>
                  <a:lnTo>
                    <a:pt x="911" y="385"/>
                  </a:lnTo>
                  <a:lnTo>
                    <a:pt x="922" y="393"/>
                  </a:lnTo>
                  <a:lnTo>
                    <a:pt x="933" y="402"/>
                  </a:lnTo>
                  <a:lnTo>
                    <a:pt x="942" y="412"/>
                  </a:lnTo>
                  <a:lnTo>
                    <a:pt x="951" y="421"/>
                  </a:lnTo>
                  <a:lnTo>
                    <a:pt x="958" y="431"/>
                  </a:lnTo>
                  <a:lnTo>
                    <a:pt x="965" y="442"/>
                  </a:lnTo>
                  <a:lnTo>
                    <a:pt x="972" y="452"/>
                  </a:lnTo>
                  <a:lnTo>
                    <a:pt x="977" y="462"/>
                  </a:lnTo>
                  <a:lnTo>
                    <a:pt x="981" y="473"/>
                  </a:lnTo>
                  <a:lnTo>
                    <a:pt x="984" y="484"/>
                  </a:lnTo>
                  <a:lnTo>
                    <a:pt x="986" y="495"/>
                  </a:lnTo>
                  <a:lnTo>
                    <a:pt x="987" y="508"/>
                  </a:lnTo>
                  <a:lnTo>
                    <a:pt x="989" y="522"/>
                  </a:lnTo>
                  <a:lnTo>
                    <a:pt x="990" y="539"/>
                  </a:lnTo>
                  <a:lnTo>
                    <a:pt x="991" y="557"/>
                  </a:lnTo>
                  <a:lnTo>
                    <a:pt x="992" y="578"/>
                  </a:lnTo>
                  <a:lnTo>
                    <a:pt x="992" y="602"/>
                  </a:lnTo>
                  <a:lnTo>
                    <a:pt x="992" y="626"/>
                  </a:lnTo>
                  <a:lnTo>
                    <a:pt x="992" y="654"/>
                  </a:lnTo>
                  <a:lnTo>
                    <a:pt x="992" y="779"/>
                  </a:lnTo>
                  <a:close/>
                  <a:moveTo>
                    <a:pt x="1390" y="301"/>
                  </a:moveTo>
                  <a:lnTo>
                    <a:pt x="1388" y="291"/>
                  </a:lnTo>
                  <a:lnTo>
                    <a:pt x="1385" y="280"/>
                  </a:lnTo>
                  <a:lnTo>
                    <a:pt x="1381" y="270"/>
                  </a:lnTo>
                  <a:lnTo>
                    <a:pt x="1377" y="260"/>
                  </a:lnTo>
                  <a:lnTo>
                    <a:pt x="1372" y="249"/>
                  </a:lnTo>
                  <a:lnTo>
                    <a:pt x="1367" y="239"/>
                  </a:lnTo>
                  <a:lnTo>
                    <a:pt x="1361" y="230"/>
                  </a:lnTo>
                  <a:lnTo>
                    <a:pt x="1355" y="220"/>
                  </a:lnTo>
                  <a:lnTo>
                    <a:pt x="1339" y="200"/>
                  </a:lnTo>
                  <a:lnTo>
                    <a:pt x="1323" y="181"/>
                  </a:lnTo>
                  <a:lnTo>
                    <a:pt x="1303" y="163"/>
                  </a:lnTo>
                  <a:lnTo>
                    <a:pt x="1282" y="144"/>
                  </a:lnTo>
                  <a:lnTo>
                    <a:pt x="1258" y="127"/>
                  </a:lnTo>
                  <a:lnTo>
                    <a:pt x="1232" y="110"/>
                  </a:lnTo>
                  <a:lnTo>
                    <a:pt x="1206" y="95"/>
                  </a:lnTo>
                  <a:lnTo>
                    <a:pt x="1177" y="81"/>
                  </a:lnTo>
                  <a:lnTo>
                    <a:pt x="1145" y="68"/>
                  </a:lnTo>
                  <a:lnTo>
                    <a:pt x="1113" y="56"/>
                  </a:lnTo>
                  <a:lnTo>
                    <a:pt x="1078" y="45"/>
                  </a:lnTo>
                  <a:lnTo>
                    <a:pt x="1042" y="36"/>
                  </a:lnTo>
                  <a:lnTo>
                    <a:pt x="1004" y="27"/>
                  </a:lnTo>
                  <a:lnTo>
                    <a:pt x="964" y="20"/>
                  </a:lnTo>
                  <a:lnTo>
                    <a:pt x="924" y="14"/>
                  </a:lnTo>
                  <a:lnTo>
                    <a:pt x="882" y="9"/>
                  </a:lnTo>
                  <a:lnTo>
                    <a:pt x="840" y="5"/>
                  </a:lnTo>
                  <a:lnTo>
                    <a:pt x="795" y="2"/>
                  </a:lnTo>
                  <a:lnTo>
                    <a:pt x="750" y="1"/>
                  </a:lnTo>
                  <a:lnTo>
                    <a:pt x="704" y="0"/>
                  </a:lnTo>
                  <a:lnTo>
                    <a:pt x="655" y="1"/>
                  </a:lnTo>
                  <a:lnTo>
                    <a:pt x="608" y="2"/>
                  </a:lnTo>
                  <a:lnTo>
                    <a:pt x="563" y="5"/>
                  </a:lnTo>
                  <a:lnTo>
                    <a:pt x="518" y="9"/>
                  </a:lnTo>
                  <a:lnTo>
                    <a:pt x="476" y="14"/>
                  </a:lnTo>
                  <a:lnTo>
                    <a:pt x="435" y="21"/>
                  </a:lnTo>
                  <a:lnTo>
                    <a:pt x="396" y="28"/>
                  </a:lnTo>
                  <a:lnTo>
                    <a:pt x="358" y="38"/>
                  </a:lnTo>
                  <a:lnTo>
                    <a:pt x="322" y="48"/>
                  </a:lnTo>
                  <a:lnTo>
                    <a:pt x="287" y="59"/>
                  </a:lnTo>
                  <a:lnTo>
                    <a:pt x="255" y="71"/>
                  </a:lnTo>
                  <a:lnTo>
                    <a:pt x="224" y="84"/>
                  </a:lnTo>
                  <a:lnTo>
                    <a:pt x="196" y="99"/>
                  </a:lnTo>
                  <a:lnTo>
                    <a:pt x="169" y="114"/>
                  </a:lnTo>
                  <a:lnTo>
                    <a:pt x="144" y="131"/>
                  </a:lnTo>
                  <a:lnTo>
                    <a:pt x="121" y="147"/>
                  </a:lnTo>
                  <a:lnTo>
                    <a:pt x="100" y="166"/>
                  </a:lnTo>
                  <a:lnTo>
                    <a:pt x="81" y="184"/>
                  </a:lnTo>
                  <a:lnTo>
                    <a:pt x="65" y="203"/>
                  </a:lnTo>
                  <a:lnTo>
                    <a:pt x="52" y="223"/>
                  </a:lnTo>
                  <a:lnTo>
                    <a:pt x="45" y="233"/>
                  </a:lnTo>
                  <a:lnTo>
                    <a:pt x="39" y="242"/>
                  </a:lnTo>
                  <a:lnTo>
                    <a:pt x="34" y="253"/>
                  </a:lnTo>
                  <a:lnTo>
                    <a:pt x="30" y="263"/>
                  </a:lnTo>
                  <a:lnTo>
                    <a:pt x="26" y="273"/>
                  </a:lnTo>
                  <a:lnTo>
                    <a:pt x="23" y="284"/>
                  </a:lnTo>
                  <a:lnTo>
                    <a:pt x="20" y="294"/>
                  </a:lnTo>
                  <a:lnTo>
                    <a:pt x="18" y="305"/>
                  </a:lnTo>
                  <a:lnTo>
                    <a:pt x="13" y="329"/>
                  </a:lnTo>
                  <a:lnTo>
                    <a:pt x="9" y="356"/>
                  </a:lnTo>
                  <a:lnTo>
                    <a:pt x="7" y="387"/>
                  </a:lnTo>
                  <a:lnTo>
                    <a:pt x="4" y="422"/>
                  </a:lnTo>
                  <a:lnTo>
                    <a:pt x="2" y="460"/>
                  </a:lnTo>
                  <a:lnTo>
                    <a:pt x="1" y="502"/>
                  </a:lnTo>
                  <a:lnTo>
                    <a:pt x="0" y="549"/>
                  </a:lnTo>
                  <a:lnTo>
                    <a:pt x="0" y="599"/>
                  </a:lnTo>
                  <a:lnTo>
                    <a:pt x="0" y="834"/>
                  </a:lnTo>
                  <a:lnTo>
                    <a:pt x="0" y="886"/>
                  </a:lnTo>
                  <a:lnTo>
                    <a:pt x="1" y="933"/>
                  </a:lnTo>
                  <a:lnTo>
                    <a:pt x="3" y="975"/>
                  </a:lnTo>
                  <a:lnTo>
                    <a:pt x="4" y="1015"/>
                  </a:lnTo>
                  <a:lnTo>
                    <a:pt x="7" y="1050"/>
                  </a:lnTo>
                  <a:lnTo>
                    <a:pt x="10" y="1082"/>
                  </a:lnTo>
                  <a:lnTo>
                    <a:pt x="13" y="1109"/>
                  </a:lnTo>
                  <a:lnTo>
                    <a:pt x="18" y="1131"/>
                  </a:lnTo>
                  <a:lnTo>
                    <a:pt x="21" y="1143"/>
                  </a:lnTo>
                  <a:lnTo>
                    <a:pt x="24" y="1153"/>
                  </a:lnTo>
                  <a:lnTo>
                    <a:pt x="27" y="1163"/>
                  </a:lnTo>
                  <a:lnTo>
                    <a:pt x="31" y="1174"/>
                  </a:lnTo>
                  <a:lnTo>
                    <a:pt x="36" y="1184"/>
                  </a:lnTo>
                  <a:lnTo>
                    <a:pt x="41" y="1194"/>
                  </a:lnTo>
                  <a:lnTo>
                    <a:pt x="47" y="1204"/>
                  </a:lnTo>
                  <a:lnTo>
                    <a:pt x="54" y="1214"/>
                  </a:lnTo>
                  <a:lnTo>
                    <a:pt x="68" y="1234"/>
                  </a:lnTo>
                  <a:lnTo>
                    <a:pt x="86" y="1252"/>
                  </a:lnTo>
                  <a:lnTo>
                    <a:pt x="104" y="1271"/>
                  </a:lnTo>
                  <a:lnTo>
                    <a:pt x="126" y="1289"/>
                  </a:lnTo>
                  <a:lnTo>
                    <a:pt x="149" y="1307"/>
                  </a:lnTo>
                  <a:lnTo>
                    <a:pt x="175" y="1324"/>
                  </a:lnTo>
                  <a:lnTo>
                    <a:pt x="203" y="1338"/>
                  </a:lnTo>
                  <a:lnTo>
                    <a:pt x="232" y="1352"/>
                  </a:lnTo>
                  <a:lnTo>
                    <a:pt x="263" y="1366"/>
                  </a:lnTo>
                  <a:lnTo>
                    <a:pt x="296" y="1377"/>
                  </a:lnTo>
                  <a:lnTo>
                    <a:pt x="330" y="1388"/>
                  </a:lnTo>
                  <a:lnTo>
                    <a:pt x="367" y="1398"/>
                  </a:lnTo>
                  <a:lnTo>
                    <a:pt x="405" y="1406"/>
                  </a:lnTo>
                  <a:lnTo>
                    <a:pt x="444" y="1413"/>
                  </a:lnTo>
                  <a:lnTo>
                    <a:pt x="484" y="1420"/>
                  </a:lnTo>
                  <a:lnTo>
                    <a:pt x="526" y="1425"/>
                  </a:lnTo>
                  <a:lnTo>
                    <a:pt x="569" y="1429"/>
                  </a:lnTo>
                  <a:lnTo>
                    <a:pt x="612" y="1432"/>
                  </a:lnTo>
                  <a:lnTo>
                    <a:pt x="657" y="1433"/>
                  </a:lnTo>
                  <a:lnTo>
                    <a:pt x="704" y="1434"/>
                  </a:lnTo>
                  <a:lnTo>
                    <a:pt x="753" y="1433"/>
                  </a:lnTo>
                  <a:lnTo>
                    <a:pt x="800" y="1431"/>
                  </a:lnTo>
                  <a:lnTo>
                    <a:pt x="846" y="1429"/>
                  </a:lnTo>
                  <a:lnTo>
                    <a:pt x="889" y="1424"/>
                  </a:lnTo>
                  <a:lnTo>
                    <a:pt x="933" y="1419"/>
                  </a:lnTo>
                  <a:lnTo>
                    <a:pt x="973" y="1412"/>
                  </a:lnTo>
                  <a:lnTo>
                    <a:pt x="1013" y="1404"/>
                  </a:lnTo>
                  <a:lnTo>
                    <a:pt x="1050" y="1396"/>
                  </a:lnTo>
                  <a:lnTo>
                    <a:pt x="1087" y="1385"/>
                  </a:lnTo>
                  <a:lnTo>
                    <a:pt x="1121" y="1374"/>
                  </a:lnTo>
                  <a:lnTo>
                    <a:pt x="1154" y="1362"/>
                  </a:lnTo>
                  <a:lnTo>
                    <a:pt x="1184" y="1349"/>
                  </a:lnTo>
                  <a:lnTo>
                    <a:pt x="1213" y="1335"/>
                  </a:lnTo>
                  <a:lnTo>
                    <a:pt x="1240" y="1319"/>
                  </a:lnTo>
                  <a:lnTo>
                    <a:pt x="1264" y="1303"/>
                  </a:lnTo>
                  <a:lnTo>
                    <a:pt x="1287" y="1286"/>
                  </a:lnTo>
                  <a:lnTo>
                    <a:pt x="1308" y="1268"/>
                  </a:lnTo>
                  <a:lnTo>
                    <a:pt x="1326" y="1249"/>
                  </a:lnTo>
                  <a:lnTo>
                    <a:pt x="1343" y="1231"/>
                  </a:lnTo>
                  <a:lnTo>
                    <a:pt x="1357" y="1211"/>
                  </a:lnTo>
                  <a:lnTo>
                    <a:pt x="1363" y="1201"/>
                  </a:lnTo>
                  <a:lnTo>
                    <a:pt x="1368" y="1191"/>
                  </a:lnTo>
                  <a:lnTo>
                    <a:pt x="1373" y="1181"/>
                  </a:lnTo>
                  <a:lnTo>
                    <a:pt x="1379" y="1171"/>
                  </a:lnTo>
                  <a:lnTo>
                    <a:pt x="1382" y="1160"/>
                  </a:lnTo>
                  <a:lnTo>
                    <a:pt x="1386" y="1149"/>
                  </a:lnTo>
                  <a:lnTo>
                    <a:pt x="1389" y="1139"/>
                  </a:lnTo>
                  <a:lnTo>
                    <a:pt x="1391" y="1128"/>
                  </a:lnTo>
                  <a:lnTo>
                    <a:pt x="1395" y="1105"/>
                  </a:lnTo>
                  <a:lnTo>
                    <a:pt x="1398" y="1078"/>
                  </a:lnTo>
                  <a:lnTo>
                    <a:pt x="1401" y="1047"/>
                  </a:lnTo>
                  <a:lnTo>
                    <a:pt x="1403" y="1012"/>
                  </a:lnTo>
                  <a:lnTo>
                    <a:pt x="1405" y="973"/>
                  </a:lnTo>
                  <a:lnTo>
                    <a:pt x="1406" y="931"/>
                  </a:lnTo>
                  <a:lnTo>
                    <a:pt x="1407" y="885"/>
                  </a:lnTo>
                  <a:lnTo>
                    <a:pt x="1407" y="834"/>
                  </a:lnTo>
                  <a:lnTo>
                    <a:pt x="1407" y="599"/>
                  </a:lnTo>
                  <a:lnTo>
                    <a:pt x="1407" y="548"/>
                  </a:lnTo>
                  <a:lnTo>
                    <a:pt x="1406" y="500"/>
                  </a:lnTo>
                  <a:lnTo>
                    <a:pt x="1405" y="458"/>
                  </a:lnTo>
                  <a:lnTo>
                    <a:pt x="1403" y="419"/>
                  </a:lnTo>
                  <a:lnTo>
                    <a:pt x="1401" y="383"/>
                  </a:lnTo>
                  <a:lnTo>
                    <a:pt x="1398" y="352"/>
                  </a:lnTo>
                  <a:lnTo>
                    <a:pt x="1394" y="325"/>
                  </a:lnTo>
                  <a:lnTo>
                    <a:pt x="1390" y="301"/>
                  </a:lnTo>
                  <a:close/>
                </a:path>
              </a:pathLst>
            </a:custGeom>
            <a:solidFill>
              <a:srgbClr val="383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9"/>
            <p:cNvSpPr/>
            <p:nvPr userDrawn="1"/>
          </p:nvSpPr>
          <p:spPr bwMode="auto">
            <a:xfrm>
              <a:off x="2198688" y="6615131"/>
              <a:ext cx="100013" cy="104775"/>
            </a:xfrm>
            <a:custGeom>
              <a:avLst/>
              <a:gdLst>
                <a:gd name="T0" fmla="*/ 0 w 1329"/>
                <a:gd name="T1" fmla="*/ 1386 h 1386"/>
                <a:gd name="T2" fmla="*/ 404 w 1329"/>
                <a:gd name="T3" fmla="*/ 1386 h 1386"/>
                <a:gd name="T4" fmla="*/ 404 w 1329"/>
                <a:gd name="T5" fmla="*/ 625 h 1386"/>
                <a:gd name="T6" fmla="*/ 924 w 1329"/>
                <a:gd name="T7" fmla="*/ 1386 h 1386"/>
                <a:gd name="T8" fmla="*/ 1329 w 1329"/>
                <a:gd name="T9" fmla="*/ 1386 h 1386"/>
                <a:gd name="T10" fmla="*/ 1329 w 1329"/>
                <a:gd name="T11" fmla="*/ 0 h 1386"/>
                <a:gd name="T12" fmla="*/ 924 w 1329"/>
                <a:gd name="T13" fmla="*/ 0 h 1386"/>
                <a:gd name="T14" fmla="*/ 924 w 1329"/>
                <a:gd name="T15" fmla="*/ 768 h 1386"/>
                <a:gd name="T16" fmla="*/ 401 w 1329"/>
                <a:gd name="T17" fmla="*/ 0 h 1386"/>
                <a:gd name="T18" fmla="*/ 0 w 1329"/>
                <a:gd name="T19" fmla="*/ 0 h 1386"/>
                <a:gd name="T20" fmla="*/ 0 w 1329"/>
                <a:gd name="T21" fmla="*/ 1386 h 1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9" h="1386">
                  <a:moveTo>
                    <a:pt x="0" y="1386"/>
                  </a:moveTo>
                  <a:lnTo>
                    <a:pt x="404" y="1386"/>
                  </a:lnTo>
                  <a:lnTo>
                    <a:pt x="404" y="625"/>
                  </a:lnTo>
                  <a:lnTo>
                    <a:pt x="924" y="1386"/>
                  </a:lnTo>
                  <a:lnTo>
                    <a:pt x="1329" y="1386"/>
                  </a:lnTo>
                  <a:lnTo>
                    <a:pt x="1329" y="0"/>
                  </a:lnTo>
                  <a:lnTo>
                    <a:pt x="924" y="0"/>
                  </a:lnTo>
                  <a:lnTo>
                    <a:pt x="924" y="768"/>
                  </a:lnTo>
                  <a:lnTo>
                    <a:pt x="401" y="0"/>
                  </a:lnTo>
                  <a:lnTo>
                    <a:pt x="0" y="0"/>
                  </a:lnTo>
                  <a:lnTo>
                    <a:pt x="0" y="1386"/>
                  </a:lnTo>
                  <a:close/>
                </a:path>
              </a:pathLst>
            </a:custGeom>
            <a:solidFill>
              <a:srgbClr val="383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Rectangle 10"/>
            <p:cNvSpPr>
              <a:spLocks noChangeArrowheads="1"/>
            </p:cNvSpPr>
            <p:nvPr userDrawn="1"/>
          </p:nvSpPr>
          <p:spPr bwMode="auto">
            <a:xfrm>
              <a:off x="2028825" y="6615131"/>
              <a:ext cx="31750" cy="104775"/>
            </a:xfrm>
            <a:prstGeom prst="rect">
              <a:avLst/>
            </a:prstGeom>
            <a:solidFill>
              <a:srgbClr val="383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1"/>
            <p:cNvSpPr/>
            <p:nvPr userDrawn="1"/>
          </p:nvSpPr>
          <p:spPr bwMode="auto">
            <a:xfrm>
              <a:off x="1928813" y="6615131"/>
              <a:ext cx="84138" cy="104775"/>
            </a:xfrm>
            <a:custGeom>
              <a:avLst/>
              <a:gdLst>
                <a:gd name="T0" fmla="*/ 0 w 1104"/>
                <a:gd name="T1" fmla="*/ 1386 h 1386"/>
                <a:gd name="T2" fmla="*/ 1104 w 1104"/>
                <a:gd name="T3" fmla="*/ 1386 h 1386"/>
                <a:gd name="T4" fmla="*/ 1104 w 1104"/>
                <a:gd name="T5" fmla="*/ 1046 h 1386"/>
                <a:gd name="T6" fmla="*/ 434 w 1104"/>
                <a:gd name="T7" fmla="*/ 1046 h 1386"/>
                <a:gd name="T8" fmla="*/ 434 w 1104"/>
                <a:gd name="T9" fmla="*/ 0 h 1386"/>
                <a:gd name="T10" fmla="*/ 0 w 1104"/>
                <a:gd name="T11" fmla="*/ 0 h 1386"/>
                <a:gd name="T12" fmla="*/ 0 w 1104"/>
                <a:gd name="T13" fmla="*/ 1386 h 1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4" h="1386">
                  <a:moveTo>
                    <a:pt x="0" y="1386"/>
                  </a:moveTo>
                  <a:lnTo>
                    <a:pt x="1104" y="1386"/>
                  </a:lnTo>
                  <a:lnTo>
                    <a:pt x="1104" y="1046"/>
                  </a:lnTo>
                  <a:lnTo>
                    <a:pt x="434" y="1046"/>
                  </a:lnTo>
                  <a:lnTo>
                    <a:pt x="434" y="0"/>
                  </a:lnTo>
                  <a:lnTo>
                    <a:pt x="0" y="0"/>
                  </a:lnTo>
                  <a:lnTo>
                    <a:pt x="0" y="1386"/>
                  </a:lnTo>
                  <a:close/>
                </a:path>
              </a:pathLst>
            </a:custGeom>
            <a:solidFill>
              <a:srgbClr val="383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12"/>
            <p:cNvSpPr/>
            <p:nvPr userDrawn="1"/>
          </p:nvSpPr>
          <p:spPr bwMode="auto">
            <a:xfrm>
              <a:off x="1792288" y="6615131"/>
              <a:ext cx="117475" cy="104775"/>
            </a:xfrm>
            <a:custGeom>
              <a:avLst/>
              <a:gdLst>
                <a:gd name="T0" fmla="*/ 0 w 1562"/>
                <a:gd name="T1" fmla="*/ 1386 h 1386"/>
                <a:gd name="T2" fmla="*/ 353 w 1562"/>
                <a:gd name="T3" fmla="*/ 1386 h 1386"/>
                <a:gd name="T4" fmla="*/ 353 w 1562"/>
                <a:gd name="T5" fmla="*/ 330 h 1386"/>
                <a:gd name="T6" fmla="*/ 623 w 1562"/>
                <a:gd name="T7" fmla="*/ 1386 h 1386"/>
                <a:gd name="T8" fmla="*/ 940 w 1562"/>
                <a:gd name="T9" fmla="*/ 1386 h 1386"/>
                <a:gd name="T10" fmla="*/ 1211 w 1562"/>
                <a:gd name="T11" fmla="*/ 305 h 1386"/>
                <a:gd name="T12" fmla="*/ 1211 w 1562"/>
                <a:gd name="T13" fmla="*/ 1386 h 1386"/>
                <a:gd name="T14" fmla="*/ 1562 w 1562"/>
                <a:gd name="T15" fmla="*/ 1386 h 1386"/>
                <a:gd name="T16" fmla="*/ 1562 w 1562"/>
                <a:gd name="T17" fmla="*/ 0 h 1386"/>
                <a:gd name="T18" fmla="*/ 951 w 1562"/>
                <a:gd name="T19" fmla="*/ 0 h 1386"/>
                <a:gd name="T20" fmla="*/ 783 w 1562"/>
                <a:gd name="T21" fmla="*/ 695 h 1386"/>
                <a:gd name="T22" fmla="*/ 614 w 1562"/>
                <a:gd name="T23" fmla="*/ 0 h 1386"/>
                <a:gd name="T24" fmla="*/ 0 w 1562"/>
                <a:gd name="T25" fmla="*/ 0 h 1386"/>
                <a:gd name="T26" fmla="*/ 0 w 1562"/>
                <a:gd name="T27" fmla="*/ 1386 h 1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62" h="1386">
                  <a:moveTo>
                    <a:pt x="0" y="1386"/>
                  </a:moveTo>
                  <a:lnTo>
                    <a:pt x="353" y="1386"/>
                  </a:lnTo>
                  <a:lnTo>
                    <a:pt x="353" y="330"/>
                  </a:lnTo>
                  <a:lnTo>
                    <a:pt x="623" y="1386"/>
                  </a:lnTo>
                  <a:lnTo>
                    <a:pt x="940" y="1386"/>
                  </a:lnTo>
                  <a:lnTo>
                    <a:pt x="1211" y="305"/>
                  </a:lnTo>
                  <a:lnTo>
                    <a:pt x="1211" y="1386"/>
                  </a:lnTo>
                  <a:lnTo>
                    <a:pt x="1562" y="1386"/>
                  </a:lnTo>
                  <a:lnTo>
                    <a:pt x="1562" y="0"/>
                  </a:lnTo>
                  <a:lnTo>
                    <a:pt x="951" y="0"/>
                  </a:lnTo>
                  <a:lnTo>
                    <a:pt x="783" y="695"/>
                  </a:lnTo>
                  <a:lnTo>
                    <a:pt x="614" y="0"/>
                  </a:lnTo>
                  <a:lnTo>
                    <a:pt x="0" y="0"/>
                  </a:lnTo>
                  <a:lnTo>
                    <a:pt x="0" y="1386"/>
                  </a:lnTo>
                  <a:close/>
                </a:path>
              </a:pathLst>
            </a:custGeom>
            <a:solidFill>
              <a:srgbClr val="383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13"/>
            <p:cNvSpPr/>
            <p:nvPr userDrawn="1"/>
          </p:nvSpPr>
          <p:spPr bwMode="auto">
            <a:xfrm>
              <a:off x="1433513" y="6615131"/>
              <a:ext cx="101600" cy="104775"/>
            </a:xfrm>
            <a:custGeom>
              <a:avLst/>
              <a:gdLst>
                <a:gd name="T0" fmla="*/ 0 w 1336"/>
                <a:gd name="T1" fmla="*/ 297 h 1386"/>
                <a:gd name="T2" fmla="*/ 802 w 1336"/>
                <a:gd name="T3" fmla="*/ 297 h 1386"/>
                <a:gd name="T4" fmla="*/ 0 w 1336"/>
                <a:gd name="T5" fmla="*/ 1099 h 1386"/>
                <a:gd name="T6" fmla="*/ 0 w 1336"/>
                <a:gd name="T7" fmla="*/ 1386 h 1386"/>
                <a:gd name="T8" fmla="*/ 1336 w 1336"/>
                <a:gd name="T9" fmla="*/ 1386 h 1386"/>
                <a:gd name="T10" fmla="*/ 1336 w 1336"/>
                <a:gd name="T11" fmla="*/ 1089 h 1386"/>
                <a:gd name="T12" fmla="*/ 529 w 1336"/>
                <a:gd name="T13" fmla="*/ 1089 h 1386"/>
                <a:gd name="T14" fmla="*/ 1331 w 1336"/>
                <a:gd name="T15" fmla="*/ 288 h 1386"/>
                <a:gd name="T16" fmla="*/ 1331 w 1336"/>
                <a:gd name="T17" fmla="*/ 0 h 1386"/>
                <a:gd name="T18" fmla="*/ 0 w 1336"/>
                <a:gd name="T19" fmla="*/ 0 h 1386"/>
                <a:gd name="T20" fmla="*/ 0 w 1336"/>
                <a:gd name="T21" fmla="*/ 297 h 1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36" h="1386">
                  <a:moveTo>
                    <a:pt x="0" y="297"/>
                  </a:moveTo>
                  <a:lnTo>
                    <a:pt x="802" y="297"/>
                  </a:lnTo>
                  <a:lnTo>
                    <a:pt x="0" y="1099"/>
                  </a:lnTo>
                  <a:lnTo>
                    <a:pt x="0" y="1386"/>
                  </a:lnTo>
                  <a:lnTo>
                    <a:pt x="1336" y="1386"/>
                  </a:lnTo>
                  <a:lnTo>
                    <a:pt x="1336" y="1089"/>
                  </a:lnTo>
                  <a:lnTo>
                    <a:pt x="529" y="1089"/>
                  </a:lnTo>
                  <a:lnTo>
                    <a:pt x="1331" y="288"/>
                  </a:lnTo>
                  <a:lnTo>
                    <a:pt x="1331" y="0"/>
                  </a:lnTo>
                  <a:lnTo>
                    <a:pt x="0" y="0"/>
                  </a:lnTo>
                  <a:lnTo>
                    <a:pt x="0" y="297"/>
                  </a:lnTo>
                  <a:close/>
                </a:path>
              </a:pathLst>
            </a:custGeom>
            <a:solidFill>
              <a:srgbClr val="3838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任意多边形 76"/>
          <p:cNvSpPr/>
          <p:nvPr userDrawn="1"/>
        </p:nvSpPr>
        <p:spPr>
          <a:xfrm>
            <a:off x="213012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 userDrawn="1"/>
        </p:nvSpPr>
        <p:spPr>
          <a:xfrm>
            <a:off x="100518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任意多边形 73"/>
          <p:cNvSpPr/>
          <p:nvPr userDrawn="1"/>
        </p:nvSpPr>
        <p:spPr>
          <a:xfrm>
            <a:off x="0" y="0"/>
            <a:ext cx="5836952" cy="6858000"/>
          </a:xfrm>
          <a:custGeom>
            <a:avLst/>
            <a:gdLst>
              <a:gd name="connsiteX0" fmla="*/ 0 w 5836952"/>
              <a:gd name="connsiteY0" fmla="*/ 0 h 6858000"/>
              <a:gd name="connsiteX1" fmla="*/ 3090709 w 5836952"/>
              <a:gd name="connsiteY1" fmla="*/ 0 h 6858000"/>
              <a:gd name="connsiteX2" fmla="*/ 5836952 w 5836952"/>
              <a:gd name="connsiteY2" fmla="*/ 6858000 h 6858000"/>
              <a:gd name="connsiteX3" fmla="*/ 0 w 5836952"/>
              <a:gd name="connsiteY3" fmla="*/ 6858000 h 6858000"/>
              <a:gd name="connsiteX4" fmla="*/ 0 w 58369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6952" h="6858000">
                <a:moveTo>
                  <a:pt x="0" y="0"/>
                </a:moveTo>
                <a:lnTo>
                  <a:pt x="3090709" y="0"/>
                </a:lnTo>
                <a:lnTo>
                  <a:pt x="583695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 cstate="email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Rectangle 5"/>
          <p:cNvSpPr>
            <a:spLocks noChangeArrowheads="1"/>
          </p:cNvSpPr>
          <p:nvPr userDrawn="1"/>
        </p:nvSpPr>
        <p:spPr bwMode="auto">
          <a:xfrm>
            <a:off x="-1" y="5606597"/>
            <a:ext cx="12192001" cy="1251403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370" name="组合 369"/>
          <p:cNvGrpSpPr/>
          <p:nvPr userDrawn="1"/>
        </p:nvGrpSpPr>
        <p:grpSpPr>
          <a:xfrm>
            <a:off x="407988" y="5929313"/>
            <a:ext cx="1997075" cy="608012"/>
            <a:chOff x="407988" y="5929313"/>
            <a:chExt cx="1997075" cy="608012"/>
          </a:xfrm>
        </p:grpSpPr>
        <p:sp>
          <p:nvSpPr>
            <p:cNvPr id="37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407988" y="5929313"/>
              <a:ext cx="1997075" cy="6080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Freeform 5"/>
            <p:cNvSpPr/>
            <p:nvPr userDrawn="1"/>
          </p:nvSpPr>
          <p:spPr bwMode="auto">
            <a:xfrm>
              <a:off x="407988" y="5929313"/>
              <a:ext cx="1997075" cy="608012"/>
            </a:xfrm>
            <a:custGeom>
              <a:avLst/>
              <a:gdLst>
                <a:gd name="T0" fmla="*/ 16354 w 16354"/>
                <a:gd name="T1" fmla="*/ 4979 h 4979"/>
                <a:gd name="T2" fmla="*/ 0 w 16354"/>
                <a:gd name="T3" fmla="*/ 4979 h 4979"/>
                <a:gd name="T4" fmla="*/ 0 w 16354"/>
                <a:gd name="T5" fmla="*/ 0 h 4979"/>
                <a:gd name="T6" fmla="*/ 14198 w 16354"/>
                <a:gd name="T7" fmla="*/ 0 h 4979"/>
                <a:gd name="T8" fmla="*/ 16354 w 16354"/>
                <a:gd name="T9" fmla="*/ 4979 h 4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354" h="4979">
                  <a:moveTo>
                    <a:pt x="16354" y="4979"/>
                  </a:moveTo>
                  <a:lnTo>
                    <a:pt x="0" y="4979"/>
                  </a:lnTo>
                  <a:lnTo>
                    <a:pt x="0" y="0"/>
                  </a:lnTo>
                  <a:lnTo>
                    <a:pt x="14198" y="0"/>
                  </a:lnTo>
                  <a:lnTo>
                    <a:pt x="16354" y="4979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373" name="组合 372"/>
            <p:cNvGrpSpPr/>
            <p:nvPr userDrawn="1"/>
          </p:nvGrpSpPr>
          <p:grpSpPr>
            <a:xfrm>
              <a:off x="623888" y="6145213"/>
              <a:ext cx="1387476" cy="174625"/>
              <a:chOff x="623888" y="6145213"/>
              <a:chExt cx="1387476" cy="174625"/>
            </a:xfrm>
          </p:grpSpPr>
          <p:sp>
            <p:nvSpPr>
              <p:cNvPr id="374" name="Freeform 6"/>
              <p:cNvSpPr>
                <a:spLocks noEditPoints="1"/>
              </p:cNvSpPr>
              <p:nvPr userDrawn="1"/>
            </p:nvSpPr>
            <p:spPr bwMode="auto">
              <a:xfrm>
                <a:off x="1655763" y="6145213"/>
                <a:ext cx="169863" cy="174625"/>
              </a:xfrm>
              <a:custGeom>
                <a:avLst/>
                <a:gdLst>
                  <a:gd name="T0" fmla="*/ 983 w 1396"/>
                  <a:gd name="T1" fmla="*/ 868 h 1423"/>
                  <a:gd name="T2" fmla="*/ 976 w 1396"/>
                  <a:gd name="T3" fmla="*/ 941 h 1423"/>
                  <a:gd name="T4" fmla="*/ 953 w 1396"/>
                  <a:gd name="T5" fmla="*/ 993 h 1423"/>
                  <a:gd name="T6" fmla="*/ 907 w 1396"/>
                  <a:gd name="T7" fmla="*/ 1039 h 1423"/>
                  <a:gd name="T8" fmla="*/ 841 w 1396"/>
                  <a:gd name="T9" fmla="*/ 1071 h 1423"/>
                  <a:gd name="T10" fmla="*/ 758 w 1396"/>
                  <a:gd name="T11" fmla="*/ 1088 h 1423"/>
                  <a:gd name="T12" fmla="*/ 664 w 1396"/>
                  <a:gd name="T13" fmla="*/ 1090 h 1423"/>
                  <a:gd name="T14" fmla="*/ 581 w 1396"/>
                  <a:gd name="T15" fmla="*/ 1077 h 1423"/>
                  <a:gd name="T16" fmla="*/ 510 w 1396"/>
                  <a:gd name="T17" fmla="*/ 1048 h 1423"/>
                  <a:gd name="T18" fmla="*/ 459 w 1396"/>
                  <a:gd name="T19" fmla="*/ 1005 h 1423"/>
                  <a:gd name="T20" fmla="*/ 429 w 1396"/>
                  <a:gd name="T21" fmla="*/ 954 h 1423"/>
                  <a:gd name="T22" fmla="*/ 420 w 1396"/>
                  <a:gd name="T23" fmla="*/ 889 h 1423"/>
                  <a:gd name="T24" fmla="*/ 417 w 1396"/>
                  <a:gd name="T25" fmla="*/ 774 h 1423"/>
                  <a:gd name="T26" fmla="*/ 419 w 1396"/>
                  <a:gd name="T27" fmla="*/ 556 h 1423"/>
                  <a:gd name="T28" fmla="*/ 426 w 1396"/>
                  <a:gd name="T29" fmla="*/ 483 h 1423"/>
                  <a:gd name="T30" fmla="*/ 450 w 1396"/>
                  <a:gd name="T31" fmla="*/ 430 h 1423"/>
                  <a:gd name="T32" fmla="*/ 496 w 1396"/>
                  <a:gd name="T33" fmla="*/ 385 h 1423"/>
                  <a:gd name="T34" fmla="*/ 561 w 1396"/>
                  <a:gd name="T35" fmla="*/ 353 h 1423"/>
                  <a:gd name="T36" fmla="*/ 644 w 1396"/>
                  <a:gd name="T37" fmla="*/ 335 h 1423"/>
                  <a:gd name="T38" fmla="*/ 738 w 1396"/>
                  <a:gd name="T39" fmla="*/ 333 h 1423"/>
                  <a:gd name="T40" fmla="*/ 822 w 1396"/>
                  <a:gd name="T41" fmla="*/ 347 h 1423"/>
                  <a:gd name="T42" fmla="*/ 891 w 1396"/>
                  <a:gd name="T43" fmla="*/ 375 h 1423"/>
                  <a:gd name="T44" fmla="*/ 943 w 1396"/>
                  <a:gd name="T45" fmla="*/ 418 h 1423"/>
                  <a:gd name="T46" fmla="*/ 973 w 1396"/>
                  <a:gd name="T47" fmla="*/ 470 h 1423"/>
                  <a:gd name="T48" fmla="*/ 982 w 1396"/>
                  <a:gd name="T49" fmla="*/ 535 h 1423"/>
                  <a:gd name="T50" fmla="*/ 985 w 1396"/>
                  <a:gd name="T51" fmla="*/ 650 h 1423"/>
                  <a:gd name="T52" fmla="*/ 1371 w 1396"/>
                  <a:gd name="T53" fmla="*/ 269 h 1423"/>
                  <a:gd name="T54" fmla="*/ 1344 w 1396"/>
                  <a:gd name="T55" fmla="*/ 219 h 1423"/>
                  <a:gd name="T56" fmla="*/ 1248 w 1396"/>
                  <a:gd name="T57" fmla="*/ 126 h 1423"/>
                  <a:gd name="T58" fmla="*/ 1104 w 1396"/>
                  <a:gd name="T59" fmla="*/ 57 h 1423"/>
                  <a:gd name="T60" fmla="*/ 916 w 1396"/>
                  <a:gd name="T61" fmla="*/ 15 h 1423"/>
                  <a:gd name="T62" fmla="*/ 698 w 1396"/>
                  <a:gd name="T63" fmla="*/ 0 h 1423"/>
                  <a:gd name="T64" fmla="*/ 472 w 1396"/>
                  <a:gd name="T65" fmla="*/ 15 h 1423"/>
                  <a:gd name="T66" fmla="*/ 284 w 1396"/>
                  <a:gd name="T67" fmla="*/ 60 h 1423"/>
                  <a:gd name="T68" fmla="*/ 143 w 1396"/>
                  <a:gd name="T69" fmla="*/ 130 h 1423"/>
                  <a:gd name="T70" fmla="*/ 51 w 1396"/>
                  <a:gd name="T71" fmla="*/ 222 h 1423"/>
                  <a:gd name="T72" fmla="*/ 26 w 1396"/>
                  <a:gd name="T73" fmla="*/ 272 h 1423"/>
                  <a:gd name="T74" fmla="*/ 10 w 1396"/>
                  <a:gd name="T75" fmla="*/ 354 h 1423"/>
                  <a:gd name="T76" fmla="*/ 1 w 1396"/>
                  <a:gd name="T77" fmla="*/ 545 h 1423"/>
                  <a:gd name="T78" fmla="*/ 3 w 1396"/>
                  <a:gd name="T79" fmla="*/ 968 h 1423"/>
                  <a:gd name="T80" fmla="*/ 17 w 1396"/>
                  <a:gd name="T81" fmla="*/ 1123 h 1423"/>
                  <a:gd name="T82" fmla="*/ 36 w 1396"/>
                  <a:gd name="T83" fmla="*/ 1175 h 1423"/>
                  <a:gd name="T84" fmla="*/ 85 w 1396"/>
                  <a:gd name="T85" fmla="*/ 1243 h 1423"/>
                  <a:gd name="T86" fmla="*/ 201 w 1396"/>
                  <a:gd name="T87" fmla="*/ 1328 h 1423"/>
                  <a:gd name="T88" fmla="*/ 364 w 1396"/>
                  <a:gd name="T89" fmla="*/ 1387 h 1423"/>
                  <a:gd name="T90" fmla="*/ 564 w 1396"/>
                  <a:gd name="T91" fmla="*/ 1418 h 1423"/>
                  <a:gd name="T92" fmla="*/ 793 w 1396"/>
                  <a:gd name="T93" fmla="*/ 1420 h 1423"/>
                  <a:gd name="T94" fmla="*/ 1005 w 1396"/>
                  <a:gd name="T95" fmla="*/ 1394 h 1423"/>
                  <a:gd name="T96" fmla="*/ 1174 w 1396"/>
                  <a:gd name="T97" fmla="*/ 1339 h 1423"/>
                  <a:gd name="T98" fmla="*/ 1297 w 1396"/>
                  <a:gd name="T99" fmla="*/ 1258 h 1423"/>
                  <a:gd name="T100" fmla="*/ 1357 w 1396"/>
                  <a:gd name="T101" fmla="*/ 1183 h 1423"/>
                  <a:gd name="T102" fmla="*/ 1378 w 1396"/>
                  <a:gd name="T103" fmla="*/ 1130 h 1423"/>
                  <a:gd name="T104" fmla="*/ 1392 w 1396"/>
                  <a:gd name="T105" fmla="*/ 1004 h 1423"/>
                  <a:gd name="T106" fmla="*/ 1396 w 1396"/>
                  <a:gd name="T107" fmla="*/ 595 h 1423"/>
                  <a:gd name="T108" fmla="*/ 1389 w 1396"/>
                  <a:gd name="T109" fmla="*/ 380 h 1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396" h="1423">
                    <a:moveTo>
                      <a:pt x="985" y="774"/>
                    </a:moveTo>
                    <a:lnTo>
                      <a:pt x="985" y="800"/>
                    </a:lnTo>
                    <a:lnTo>
                      <a:pt x="984" y="825"/>
                    </a:lnTo>
                    <a:lnTo>
                      <a:pt x="984" y="848"/>
                    </a:lnTo>
                    <a:lnTo>
                      <a:pt x="983" y="868"/>
                    </a:lnTo>
                    <a:lnTo>
                      <a:pt x="982" y="887"/>
                    </a:lnTo>
                    <a:lnTo>
                      <a:pt x="981" y="903"/>
                    </a:lnTo>
                    <a:lnTo>
                      <a:pt x="980" y="917"/>
                    </a:lnTo>
                    <a:lnTo>
                      <a:pt x="978" y="930"/>
                    </a:lnTo>
                    <a:lnTo>
                      <a:pt x="976" y="941"/>
                    </a:lnTo>
                    <a:lnTo>
                      <a:pt x="973" y="952"/>
                    </a:lnTo>
                    <a:lnTo>
                      <a:pt x="969" y="962"/>
                    </a:lnTo>
                    <a:lnTo>
                      <a:pt x="965" y="974"/>
                    </a:lnTo>
                    <a:lnTo>
                      <a:pt x="959" y="984"/>
                    </a:lnTo>
                    <a:lnTo>
                      <a:pt x="953" y="993"/>
                    </a:lnTo>
                    <a:lnTo>
                      <a:pt x="945" y="1003"/>
                    </a:lnTo>
                    <a:lnTo>
                      <a:pt x="936" y="1013"/>
                    </a:lnTo>
                    <a:lnTo>
                      <a:pt x="927" y="1022"/>
                    </a:lnTo>
                    <a:lnTo>
                      <a:pt x="917" y="1031"/>
                    </a:lnTo>
                    <a:lnTo>
                      <a:pt x="907" y="1039"/>
                    </a:lnTo>
                    <a:lnTo>
                      <a:pt x="895" y="1046"/>
                    </a:lnTo>
                    <a:lnTo>
                      <a:pt x="882" y="1054"/>
                    </a:lnTo>
                    <a:lnTo>
                      <a:pt x="870" y="1060"/>
                    </a:lnTo>
                    <a:lnTo>
                      <a:pt x="856" y="1066"/>
                    </a:lnTo>
                    <a:lnTo>
                      <a:pt x="841" y="1071"/>
                    </a:lnTo>
                    <a:lnTo>
                      <a:pt x="826" y="1076"/>
                    </a:lnTo>
                    <a:lnTo>
                      <a:pt x="810" y="1080"/>
                    </a:lnTo>
                    <a:lnTo>
                      <a:pt x="793" y="1083"/>
                    </a:lnTo>
                    <a:lnTo>
                      <a:pt x="776" y="1086"/>
                    </a:lnTo>
                    <a:lnTo>
                      <a:pt x="758" y="1088"/>
                    </a:lnTo>
                    <a:lnTo>
                      <a:pt x="740" y="1090"/>
                    </a:lnTo>
                    <a:lnTo>
                      <a:pt x="721" y="1091"/>
                    </a:lnTo>
                    <a:lnTo>
                      <a:pt x="701" y="1091"/>
                    </a:lnTo>
                    <a:lnTo>
                      <a:pt x="683" y="1091"/>
                    </a:lnTo>
                    <a:lnTo>
                      <a:pt x="664" y="1090"/>
                    </a:lnTo>
                    <a:lnTo>
                      <a:pt x="647" y="1088"/>
                    </a:lnTo>
                    <a:lnTo>
                      <a:pt x="630" y="1086"/>
                    </a:lnTo>
                    <a:lnTo>
                      <a:pt x="612" y="1084"/>
                    </a:lnTo>
                    <a:lnTo>
                      <a:pt x="596" y="1081"/>
                    </a:lnTo>
                    <a:lnTo>
                      <a:pt x="581" y="1077"/>
                    </a:lnTo>
                    <a:lnTo>
                      <a:pt x="565" y="1072"/>
                    </a:lnTo>
                    <a:lnTo>
                      <a:pt x="550" y="1067"/>
                    </a:lnTo>
                    <a:lnTo>
                      <a:pt x="537" y="1062"/>
                    </a:lnTo>
                    <a:lnTo>
                      <a:pt x="523" y="1056"/>
                    </a:lnTo>
                    <a:lnTo>
                      <a:pt x="510" y="1048"/>
                    </a:lnTo>
                    <a:lnTo>
                      <a:pt x="499" y="1041"/>
                    </a:lnTo>
                    <a:lnTo>
                      <a:pt x="488" y="1033"/>
                    </a:lnTo>
                    <a:lnTo>
                      <a:pt x="477" y="1024"/>
                    </a:lnTo>
                    <a:lnTo>
                      <a:pt x="468" y="1015"/>
                    </a:lnTo>
                    <a:lnTo>
                      <a:pt x="459" y="1005"/>
                    </a:lnTo>
                    <a:lnTo>
                      <a:pt x="452" y="995"/>
                    </a:lnTo>
                    <a:lnTo>
                      <a:pt x="445" y="985"/>
                    </a:lnTo>
                    <a:lnTo>
                      <a:pt x="439" y="975"/>
                    </a:lnTo>
                    <a:lnTo>
                      <a:pt x="433" y="964"/>
                    </a:lnTo>
                    <a:lnTo>
                      <a:pt x="429" y="954"/>
                    </a:lnTo>
                    <a:lnTo>
                      <a:pt x="426" y="943"/>
                    </a:lnTo>
                    <a:lnTo>
                      <a:pt x="424" y="932"/>
                    </a:lnTo>
                    <a:lnTo>
                      <a:pt x="423" y="919"/>
                    </a:lnTo>
                    <a:lnTo>
                      <a:pt x="421" y="905"/>
                    </a:lnTo>
                    <a:lnTo>
                      <a:pt x="420" y="889"/>
                    </a:lnTo>
                    <a:lnTo>
                      <a:pt x="419" y="870"/>
                    </a:lnTo>
                    <a:lnTo>
                      <a:pt x="418" y="849"/>
                    </a:lnTo>
                    <a:lnTo>
                      <a:pt x="418" y="826"/>
                    </a:lnTo>
                    <a:lnTo>
                      <a:pt x="418" y="801"/>
                    </a:lnTo>
                    <a:lnTo>
                      <a:pt x="417" y="774"/>
                    </a:lnTo>
                    <a:lnTo>
                      <a:pt x="417" y="650"/>
                    </a:lnTo>
                    <a:lnTo>
                      <a:pt x="418" y="623"/>
                    </a:lnTo>
                    <a:lnTo>
                      <a:pt x="418" y="599"/>
                    </a:lnTo>
                    <a:lnTo>
                      <a:pt x="418" y="576"/>
                    </a:lnTo>
                    <a:lnTo>
                      <a:pt x="419" y="556"/>
                    </a:lnTo>
                    <a:lnTo>
                      <a:pt x="420" y="537"/>
                    </a:lnTo>
                    <a:lnTo>
                      <a:pt x="421" y="521"/>
                    </a:lnTo>
                    <a:lnTo>
                      <a:pt x="422" y="506"/>
                    </a:lnTo>
                    <a:lnTo>
                      <a:pt x="424" y="494"/>
                    </a:lnTo>
                    <a:lnTo>
                      <a:pt x="426" y="483"/>
                    </a:lnTo>
                    <a:lnTo>
                      <a:pt x="429" y="472"/>
                    </a:lnTo>
                    <a:lnTo>
                      <a:pt x="433" y="461"/>
                    </a:lnTo>
                    <a:lnTo>
                      <a:pt x="438" y="450"/>
                    </a:lnTo>
                    <a:lnTo>
                      <a:pt x="444" y="440"/>
                    </a:lnTo>
                    <a:lnTo>
                      <a:pt x="450" y="430"/>
                    </a:lnTo>
                    <a:lnTo>
                      <a:pt x="458" y="420"/>
                    </a:lnTo>
                    <a:lnTo>
                      <a:pt x="466" y="411"/>
                    </a:lnTo>
                    <a:lnTo>
                      <a:pt x="475" y="401"/>
                    </a:lnTo>
                    <a:lnTo>
                      <a:pt x="486" y="393"/>
                    </a:lnTo>
                    <a:lnTo>
                      <a:pt x="496" y="385"/>
                    </a:lnTo>
                    <a:lnTo>
                      <a:pt x="507" y="377"/>
                    </a:lnTo>
                    <a:lnTo>
                      <a:pt x="519" y="370"/>
                    </a:lnTo>
                    <a:lnTo>
                      <a:pt x="533" y="364"/>
                    </a:lnTo>
                    <a:lnTo>
                      <a:pt x="547" y="358"/>
                    </a:lnTo>
                    <a:lnTo>
                      <a:pt x="561" y="353"/>
                    </a:lnTo>
                    <a:lnTo>
                      <a:pt x="577" y="348"/>
                    </a:lnTo>
                    <a:lnTo>
                      <a:pt x="593" y="344"/>
                    </a:lnTo>
                    <a:lnTo>
                      <a:pt x="609" y="340"/>
                    </a:lnTo>
                    <a:lnTo>
                      <a:pt x="627" y="337"/>
                    </a:lnTo>
                    <a:lnTo>
                      <a:pt x="644" y="335"/>
                    </a:lnTo>
                    <a:lnTo>
                      <a:pt x="662" y="333"/>
                    </a:lnTo>
                    <a:lnTo>
                      <a:pt x="682" y="332"/>
                    </a:lnTo>
                    <a:lnTo>
                      <a:pt x="701" y="332"/>
                    </a:lnTo>
                    <a:lnTo>
                      <a:pt x="720" y="332"/>
                    </a:lnTo>
                    <a:lnTo>
                      <a:pt x="738" y="333"/>
                    </a:lnTo>
                    <a:lnTo>
                      <a:pt x="755" y="335"/>
                    </a:lnTo>
                    <a:lnTo>
                      <a:pt x="773" y="337"/>
                    </a:lnTo>
                    <a:lnTo>
                      <a:pt x="790" y="339"/>
                    </a:lnTo>
                    <a:lnTo>
                      <a:pt x="807" y="344"/>
                    </a:lnTo>
                    <a:lnTo>
                      <a:pt x="822" y="347"/>
                    </a:lnTo>
                    <a:lnTo>
                      <a:pt x="837" y="352"/>
                    </a:lnTo>
                    <a:lnTo>
                      <a:pt x="853" y="357"/>
                    </a:lnTo>
                    <a:lnTo>
                      <a:pt x="866" y="362"/>
                    </a:lnTo>
                    <a:lnTo>
                      <a:pt x="879" y="368"/>
                    </a:lnTo>
                    <a:lnTo>
                      <a:pt x="891" y="375"/>
                    </a:lnTo>
                    <a:lnTo>
                      <a:pt x="904" y="382"/>
                    </a:lnTo>
                    <a:lnTo>
                      <a:pt x="915" y="391"/>
                    </a:lnTo>
                    <a:lnTo>
                      <a:pt x="925" y="400"/>
                    </a:lnTo>
                    <a:lnTo>
                      <a:pt x="934" y="409"/>
                    </a:lnTo>
                    <a:lnTo>
                      <a:pt x="943" y="418"/>
                    </a:lnTo>
                    <a:lnTo>
                      <a:pt x="951" y="429"/>
                    </a:lnTo>
                    <a:lnTo>
                      <a:pt x="958" y="439"/>
                    </a:lnTo>
                    <a:lnTo>
                      <a:pt x="964" y="449"/>
                    </a:lnTo>
                    <a:lnTo>
                      <a:pt x="969" y="459"/>
                    </a:lnTo>
                    <a:lnTo>
                      <a:pt x="973" y="470"/>
                    </a:lnTo>
                    <a:lnTo>
                      <a:pt x="976" y="481"/>
                    </a:lnTo>
                    <a:lnTo>
                      <a:pt x="978" y="492"/>
                    </a:lnTo>
                    <a:lnTo>
                      <a:pt x="979" y="504"/>
                    </a:lnTo>
                    <a:lnTo>
                      <a:pt x="981" y="519"/>
                    </a:lnTo>
                    <a:lnTo>
                      <a:pt x="982" y="535"/>
                    </a:lnTo>
                    <a:lnTo>
                      <a:pt x="983" y="554"/>
                    </a:lnTo>
                    <a:lnTo>
                      <a:pt x="984" y="574"/>
                    </a:lnTo>
                    <a:lnTo>
                      <a:pt x="984" y="598"/>
                    </a:lnTo>
                    <a:lnTo>
                      <a:pt x="985" y="622"/>
                    </a:lnTo>
                    <a:lnTo>
                      <a:pt x="985" y="650"/>
                    </a:lnTo>
                    <a:lnTo>
                      <a:pt x="985" y="774"/>
                    </a:lnTo>
                    <a:close/>
                    <a:moveTo>
                      <a:pt x="1379" y="299"/>
                    </a:moveTo>
                    <a:lnTo>
                      <a:pt x="1377" y="289"/>
                    </a:lnTo>
                    <a:lnTo>
                      <a:pt x="1374" y="279"/>
                    </a:lnTo>
                    <a:lnTo>
                      <a:pt x="1371" y="269"/>
                    </a:lnTo>
                    <a:lnTo>
                      <a:pt x="1366" y="259"/>
                    </a:lnTo>
                    <a:lnTo>
                      <a:pt x="1362" y="248"/>
                    </a:lnTo>
                    <a:lnTo>
                      <a:pt x="1356" y="238"/>
                    </a:lnTo>
                    <a:lnTo>
                      <a:pt x="1350" y="229"/>
                    </a:lnTo>
                    <a:lnTo>
                      <a:pt x="1344" y="219"/>
                    </a:lnTo>
                    <a:lnTo>
                      <a:pt x="1329" y="199"/>
                    </a:lnTo>
                    <a:lnTo>
                      <a:pt x="1312" y="181"/>
                    </a:lnTo>
                    <a:lnTo>
                      <a:pt x="1293" y="162"/>
                    </a:lnTo>
                    <a:lnTo>
                      <a:pt x="1272" y="144"/>
                    </a:lnTo>
                    <a:lnTo>
                      <a:pt x="1248" y="126"/>
                    </a:lnTo>
                    <a:lnTo>
                      <a:pt x="1223" y="110"/>
                    </a:lnTo>
                    <a:lnTo>
                      <a:pt x="1196" y="95"/>
                    </a:lnTo>
                    <a:lnTo>
                      <a:pt x="1167" y="81"/>
                    </a:lnTo>
                    <a:lnTo>
                      <a:pt x="1137" y="68"/>
                    </a:lnTo>
                    <a:lnTo>
                      <a:pt x="1104" y="57"/>
                    </a:lnTo>
                    <a:lnTo>
                      <a:pt x="1069" y="45"/>
                    </a:lnTo>
                    <a:lnTo>
                      <a:pt x="1033" y="36"/>
                    </a:lnTo>
                    <a:lnTo>
                      <a:pt x="996" y="28"/>
                    </a:lnTo>
                    <a:lnTo>
                      <a:pt x="957" y="21"/>
                    </a:lnTo>
                    <a:lnTo>
                      <a:pt x="916" y="15"/>
                    </a:lnTo>
                    <a:lnTo>
                      <a:pt x="875" y="10"/>
                    </a:lnTo>
                    <a:lnTo>
                      <a:pt x="833" y="5"/>
                    </a:lnTo>
                    <a:lnTo>
                      <a:pt x="789" y="2"/>
                    </a:lnTo>
                    <a:lnTo>
                      <a:pt x="744" y="1"/>
                    </a:lnTo>
                    <a:lnTo>
                      <a:pt x="698" y="0"/>
                    </a:lnTo>
                    <a:lnTo>
                      <a:pt x="650" y="1"/>
                    </a:lnTo>
                    <a:lnTo>
                      <a:pt x="603" y="2"/>
                    </a:lnTo>
                    <a:lnTo>
                      <a:pt x="558" y="5"/>
                    </a:lnTo>
                    <a:lnTo>
                      <a:pt x="514" y="10"/>
                    </a:lnTo>
                    <a:lnTo>
                      <a:pt x="472" y="15"/>
                    </a:lnTo>
                    <a:lnTo>
                      <a:pt x="431" y="22"/>
                    </a:lnTo>
                    <a:lnTo>
                      <a:pt x="393" y="29"/>
                    </a:lnTo>
                    <a:lnTo>
                      <a:pt x="355" y="38"/>
                    </a:lnTo>
                    <a:lnTo>
                      <a:pt x="319" y="48"/>
                    </a:lnTo>
                    <a:lnTo>
                      <a:pt x="284" y="60"/>
                    </a:lnTo>
                    <a:lnTo>
                      <a:pt x="253" y="71"/>
                    </a:lnTo>
                    <a:lnTo>
                      <a:pt x="222" y="84"/>
                    </a:lnTo>
                    <a:lnTo>
                      <a:pt x="194" y="99"/>
                    </a:lnTo>
                    <a:lnTo>
                      <a:pt x="168" y="114"/>
                    </a:lnTo>
                    <a:lnTo>
                      <a:pt x="143" y="130"/>
                    </a:lnTo>
                    <a:lnTo>
                      <a:pt x="121" y="147"/>
                    </a:lnTo>
                    <a:lnTo>
                      <a:pt x="99" y="165"/>
                    </a:lnTo>
                    <a:lnTo>
                      <a:pt x="81" y="184"/>
                    </a:lnTo>
                    <a:lnTo>
                      <a:pt x="65" y="202"/>
                    </a:lnTo>
                    <a:lnTo>
                      <a:pt x="51" y="222"/>
                    </a:lnTo>
                    <a:lnTo>
                      <a:pt x="45" y="232"/>
                    </a:lnTo>
                    <a:lnTo>
                      <a:pt x="39" y="241"/>
                    </a:lnTo>
                    <a:lnTo>
                      <a:pt x="34" y="251"/>
                    </a:lnTo>
                    <a:lnTo>
                      <a:pt x="30" y="262"/>
                    </a:lnTo>
                    <a:lnTo>
                      <a:pt x="26" y="272"/>
                    </a:lnTo>
                    <a:lnTo>
                      <a:pt x="23" y="282"/>
                    </a:lnTo>
                    <a:lnTo>
                      <a:pt x="19" y="292"/>
                    </a:lnTo>
                    <a:lnTo>
                      <a:pt x="17" y="304"/>
                    </a:lnTo>
                    <a:lnTo>
                      <a:pt x="13" y="327"/>
                    </a:lnTo>
                    <a:lnTo>
                      <a:pt x="10" y="354"/>
                    </a:lnTo>
                    <a:lnTo>
                      <a:pt x="7" y="385"/>
                    </a:lnTo>
                    <a:lnTo>
                      <a:pt x="5" y="419"/>
                    </a:lnTo>
                    <a:lnTo>
                      <a:pt x="3" y="457"/>
                    </a:lnTo>
                    <a:lnTo>
                      <a:pt x="1" y="499"/>
                    </a:lnTo>
                    <a:lnTo>
                      <a:pt x="1" y="545"/>
                    </a:lnTo>
                    <a:lnTo>
                      <a:pt x="0" y="595"/>
                    </a:lnTo>
                    <a:lnTo>
                      <a:pt x="0" y="828"/>
                    </a:lnTo>
                    <a:lnTo>
                      <a:pt x="1" y="879"/>
                    </a:lnTo>
                    <a:lnTo>
                      <a:pt x="1" y="926"/>
                    </a:lnTo>
                    <a:lnTo>
                      <a:pt x="3" y="968"/>
                    </a:lnTo>
                    <a:lnTo>
                      <a:pt x="5" y="1007"/>
                    </a:lnTo>
                    <a:lnTo>
                      <a:pt x="7" y="1042"/>
                    </a:lnTo>
                    <a:lnTo>
                      <a:pt x="10" y="1074"/>
                    </a:lnTo>
                    <a:lnTo>
                      <a:pt x="13" y="1101"/>
                    </a:lnTo>
                    <a:lnTo>
                      <a:pt x="17" y="1123"/>
                    </a:lnTo>
                    <a:lnTo>
                      <a:pt x="21" y="1134"/>
                    </a:lnTo>
                    <a:lnTo>
                      <a:pt x="24" y="1145"/>
                    </a:lnTo>
                    <a:lnTo>
                      <a:pt x="27" y="1155"/>
                    </a:lnTo>
                    <a:lnTo>
                      <a:pt x="31" y="1165"/>
                    </a:lnTo>
                    <a:lnTo>
                      <a:pt x="36" y="1175"/>
                    </a:lnTo>
                    <a:lnTo>
                      <a:pt x="41" y="1186"/>
                    </a:lnTo>
                    <a:lnTo>
                      <a:pt x="47" y="1195"/>
                    </a:lnTo>
                    <a:lnTo>
                      <a:pt x="53" y="1205"/>
                    </a:lnTo>
                    <a:lnTo>
                      <a:pt x="68" y="1225"/>
                    </a:lnTo>
                    <a:lnTo>
                      <a:pt x="85" y="1243"/>
                    </a:lnTo>
                    <a:lnTo>
                      <a:pt x="103" y="1261"/>
                    </a:lnTo>
                    <a:lnTo>
                      <a:pt x="125" y="1280"/>
                    </a:lnTo>
                    <a:lnTo>
                      <a:pt x="148" y="1297"/>
                    </a:lnTo>
                    <a:lnTo>
                      <a:pt x="174" y="1314"/>
                    </a:lnTo>
                    <a:lnTo>
                      <a:pt x="201" y="1328"/>
                    </a:lnTo>
                    <a:lnTo>
                      <a:pt x="230" y="1342"/>
                    </a:lnTo>
                    <a:lnTo>
                      <a:pt x="261" y="1356"/>
                    </a:lnTo>
                    <a:lnTo>
                      <a:pt x="293" y="1367"/>
                    </a:lnTo>
                    <a:lnTo>
                      <a:pt x="328" y="1377"/>
                    </a:lnTo>
                    <a:lnTo>
                      <a:pt x="364" y="1387"/>
                    </a:lnTo>
                    <a:lnTo>
                      <a:pt x="402" y="1396"/>
                    </a:lnTo>
                    <a:lnTo>
                      <a:pt x="441" y="1403"/>
                    </a:lnTo>
                    <a:lnTo>
                      <a:pt x="480" y="1409"/>
                    </a:lnTo>
                    <a:lnTo>
                      <a:pt x="521" y="1414"/>
                    </a:lnTo>
                    <a:lnTo>
                      <a:pt x="564" y="1418"/>
                    </a:lnTo>
                    <a:lnTo>
                      <a:pt x="608" y="1421"/>
                    </a:lnTo>
                    <a:lnTo>
                      <a:pt x="652" y="1422"/>
                    </a:lnTo>
                    <a:lnTo>
                      <a:pt x="698" y="1423"/>
                    </a:lnTo>
                    <a:lnTo>
                      <a:pt x="747" y="1422"/>
                    </a:lnTo>
                    <a:lnTo>
                      <a:pt x="793" y="1420"/>
                    </a:lnTo>
                    <a:lnTo>
                      <a:pt x="839" y="1418"/>
                    </a:lnTo>
                    <a:lnTo>
                      <a:pt x="882" y="1413"/>
                    </a:lnTo>
                    <a:lnTo>
                      <a:pt x="925" y="1408"/>
                    </a:lnTo>
                    <a:lnTo>
                      <a:pt x="966" y="1402"/>
                    </a:lnTo>
                    <a:lnTo>
                      <a:pt x="1005" y="1394"/>
                    </a:lnTo>
                    <a:lnTo>
                      <a:pt x="1043" y="1385"/>
                    </a:lnTo>
                    <a:lnTo>
                      <a:pt x="1078" y="1375"/>
                    </a:lnTo>
                    <a:lnTo>
                      <a:pt x="1112" y="1364"/>
                    </a:lnTo>
                    <a:lnTo>
                      <a:pt x="1145" y="1352"/>
                    </a:lnTo>
                    <a:lnTo>
                      <a:pt x="1174" y="1339"/>
                    </a:lnTo>
                    <a:lnTo>
                      <a:pt x="1203" y="1325"/>
                    </a:lnTo>
                    <a:lnTo>
                      <a:pt x="1230" y="1310"/>
                    </a:lnTo>
                    <a:lnTo>
                      <a:pt x="1254" y="1293"/>
                    </a:lnTo>
                    <a:lnTo>
                      <a:pt x="1277" y="1277"/>
                    </a:lnTo>
                    <a:lnTo>
                      <a:pt x="1297" y="1258"/>
                    </a:lnTo>
                    <a:lnTo>
                      <a:pt x="1316" y="1240"/>
                    </a:lnTo>
                    <a:lnTo>
                      <a:pt x="1332" y="1222"/>
                    </a:lnTo>
                    <a:lnTo>
                      <a:pt x="1346" y="1202"/>
                    </a:lnTo>
                    <a:lnTo>
                      <a:pt x="1352" y="1192"/>
                    </a:lnTo>
                    <a:lnTo>
                      <a:pt x="1357" y="1183"/>
                    </a:lnTo>
                    <a:lnTo>
                      <a:pt x="1363" y="1172"/>
                    </a:lnTo>
                    <a:lnTo>
                      <a:pt x="1368" y="1162"/>
                    </a:lnTo>
                    <a:lnTo>
                      <a:pt x="1371" y="1152"/>
                    </a:lnTo>
                    <a:lnTo>
                      <a:pt x="1375" y="1141"/>
                    </a:lnTo>
                    <a:lnTo>
                      <a:pt x="1378" y="1130"/>
                    </a:lnTo>
                    <a:lnTo>
                      <a:pt x="1380" y="1120"/>
                    </a:lnTo>
                    <a:lnTo>
                      <a:pt x="1384" y="1097"/>
                    </a:lnTo>
                    <a:lnTo>
                      <a:pt x="1387" y="1070"/>
                    </a:lnTo>
                    <a:lnTo>
                      <a:pt x="1390" y="1039"/>
                    </a:lnTo>
                    <a:lnTo>
                      <a:pt x="1392" y="1004"/>
                    </a:lnTo>
                    <a:lnTo>
                      <a:pt x="1394" y="966"/>
                    </a:lnTo>
                    <a:lnTo>
                      <a:pt x="1395" y="924"/>
                    </a:lnTo>
                    <a:lnTo>
                      <a:pt x="1396" y="878"/>
                    </a:lnTo>
                    <a:lnTo>
                      <a:pt x="1396" y="828"/>
                    </a:lnTo>
                    <a:lnTo>
                      <a:pt x="1396" y="595"/>
                    </a:lnTo>
                    <a:lnTo>
                      <a:pt x="1396" y="544"/>
                    </a:lnTo>
                    <a:lnTo>
                      <a:pt x="1395" y="497"/>
                    </a:lnTo>
                    <a:lnTo>
                      <a:pt x="1394" y="455"/>
                    </a:lnTo>
                    <a:lnTo>
                      <a:pt x="1392" y="416"/>
                    </a:lnTo>
                    <a:lnTo>
                      <a:pt x="1389" y="380"/>
                    </a:lnTo>
                    <a:lnTo>
                      <a:pt x="1387" y="350"/>
                    </a:lnTo>
                    <a:lnTo>
                      <a:pt x="1383" y="323"/>
                    </a:lnTo>
                    <a:lnTo>
                      <a:pt x="1379" y="29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5" name="Freeform 7"/>
              <p:cNvSpPr>
                <a:spLocks noEditPoints="1"/>
              </p:cNvSpPr>
              <p:nvPr userDrawn="1"/>
            </p:nvSpPr>
            <p:spPr bwMode="auto">
              <a:xfrm>
                <a:off x="1003301" y="6145213"/>
                <a:ext cx="171450" cy="174625"/>
              </a:xfrm>
              <a:custGeom>
                <a:avLst/>
                <a:gdLst>
                  <a:gd name="T0" fmla="*/ 983 w 1396"/>
                  <a:gd name="T1" fmla="*/ 868 h 1423"/>
                  <a:gd name="T2" fmla="*/ 976 w 1396"/>
                  <a:gd name="T3" fmla="*/ 941 h 1423"/>
                  <a:gd name="T4" fmla="*/ 951 w 1396"/>
                  <a:gd name="T5" fmla="*/ 993 h 1423"/>
                  <a:gd name="T6" fmla="*/ 905 w 1396"/>
                  <a:gd name="T7" fmla="*/ 1039 h 1423"/>
                  <a:gd name="T8" fmla="*/ 841 w 1396"/>
                  <a:gd name="T9" fmla="*/ 1071 h 1423"/>
                  <a:gd name="T10" fmla="*/ 758 w 1396"/>
                  <a:gd name="T11" fmla="*/ 1088 h 1423"/>
                  <a:gd name="T12" fmla="*/ 664 w 1396"/>
                  <a:gd name="T13" fmla="*/ 1090 h 1423"/>
                  <a:gd name="T14" fmla="*/ 579 w 1396"/>
                  <a:gd name="T15" fmla="*/ 1077 h 1423"/>
                  <a:gd name="T16" fmla="*/ 510 w 1396"/>
                  <a:gd name="T17" fmla="*/ 1048 h 1423"/>
                  <a:gd name="T18" fmla="*/ 459 w 1396"/>
                  <a:gd name="T19" fmla="*/ 1005 h 1423"/>
                  <a:gd name="T20" fmla="*/ 429 w 1396"/>
                  <a:gd name="T21" fmla="*/ 954 h 1423"/>
                  <a:gd name="T22" fmla="*/ 420 w 1396"/>
                  <a:gd name="T23" fmla="*/ 889 h 1423"/>
                  <a:gd name="T24" fmla="*/ 417 w 1396"/>
                  <a:gd name="T25" fmla="*/ 774 h 1423"/>
                  <a:gd name="T26" fmla="*/ 419 w 1396"/>
                  <a:gd name="T27" fmla="*/ 556 h 1423"/>
                  <a:gd name="T28" fmla="*/ 425 w 1396"/>
                  <a:gd name="T29" fmla="*/ 483 h 1423"/>
                  <a:gd name="T30" fmla="*/ 449 w 1396"/>
                  <a:gd name="T31" fmla="*/ 430 h 1423"/>
                  <a:gd name="T32" fmla="*/ 495 w 1396"/>
                  <a:gd name="T33" fmla="*/ 385 h 1423"/>
                  <a:gd name="T34" fmla="*/ 561 w 1396"/>
                  <a:gd name="T35" fmla="*/ 353 h 1423"/>
                  <a:gd name="T36" fmla="*/ 644 w 1396"/>
                  <a:gd name="T37" fmla="*/ 335 h 1423"/>
                  <a:gd name="T38" fmla="*/ 738 w 1396"/>
                  <a:gd name="T39" fmla="*/ 333 h 1423"/>
                  <a:gd name="T40" fmla="*/ 821 w 1396"/>
                  <a:gd name="T41" fmla="*/ 347 h 1423"/>
                  <a:gd name="T42" fmla="*/ 891 w 1396"/>
                  <a:gd name="T43" fmla="*/ 375 h 1423"/>
                  <a:gd name="T44" fmla="*/ 942 w 1396"/>
                  <a:gd name="T45" fmla="*/ 418 h 1423"/>
                  <a:gd name="T46" fmla="*/ 972 w 1396"/>
                  <a:gd name="T47" fmla="*/ 470 h 1423"/>
                  <a:gd name="T48" fmla="*/ 982 w 1396"/>
                  <a:gd name="T49" fmla="*/ 535 h 1423"/>
                  <a:gd name="T50" fmla="*/ 985 w 1396"/>
                  <a:gd name="T51" fmla="*/ 650 h 1423"/>
                  <a:gd name="T52" fmla="*/ 1369 w 1396"/>
                  <a:gd name="T53" fmla="*/ 269 h 1423"/>
                  <a:gd name="T54" fmla="*/ 1344 w 1396"/>
                  <a:gd name="T55" fmla="*/ 219 h 1423"/>
                  <a:gd name="T56" fmla="*/ 1248 w 1396"/>
                  <a:gd name="T57" fmla="*/ 126 h 1423"/>
                  <a:gd name="T58" fmla="*/ 1103 w 1396"/>
                  <a:gd name="T59" fmla="*/ 57 h 1423"/>
                  <a:gd name="T60" fmla="*/ 916 w 1396"/>
                  <a:gd name="T61" fmla="*/ 15 h 1423"/>
                  <a:gd name="T62" fmla="*/ 698 w 1396"/>
                  <a:gd name="T63" fmla="*/ 0 h 1423"/>
                  <a:gd name="T64" fmla="*/ 472 w 1396"/>
                  <a:gd name="T65" fmla="*/ 15 h 1423"/>
                  <a:gd name="T66" fmla="*/ 284 w 1396"/>
                  <a:gd name="T67" fmla="*/ 60 h 1423"/>
                  <a:gd name="T68" fmla="*/ 143 w 1396"/>
                  <a:gd name="T69" fmla="*/ 130 h 1423"/>
                  <a:gd name="T70" fmla="*/ 51 w 1396"/>
                  <a:gd name="T71" fmla="*/ 222 h 1423"/>
                  <a:gd name="T72" fmla="*/ 25 w 1396"/>
                  <a:gd name="T73" fmla="*/ 272 h 1423"/>
                  <a:gd name="T74" fmla="*/ 10 w 1396"/>
                  <a:gd name="T75" fmla="*/ 354 h 1423"/>
                  <a:gd name="T76" fmla="*/ 1 w 1396"/>
                  <a:gd name="T77" fmla="*/ 545 h 1423"/>
                  <a:gd name="T78" fmla="*/ 3 w 1396"/>
                  <a:gd name="T79" fmla="*/ 968 h 1423"/>
                  <a:gd name="T80" fmla="*/ 17 w 1396"/>
                  <a:gd name="T81" fmla="*/ 1123 h 1423"/>
                  <a:gd name="T82" fmla="*/ 35 w 1396"/>
                  <a:gd name="T83" fmla="*/ 1175 h 1423"/>
                  <a:gd name="T84" fmla="*/ 84 w 1396"/>
                  <a:gd name="T85" fmla="*/ 1243 h 1423"/>
                  <a:gd name="T86" fmla="*/ 201 w 1396"/>
                  <a:gd name="T87" fmla="*/ 1328 h 1423"/>
                  <a:gd name="T88" fmla="*/ 363 w 1396"/>
                  <a:gd name="T89" fmla="*/ 1387 h 1423"/>
                  <a:gd name="T90" fmla="*/ 564 w 1396"/>
                  <a:gd name="T91" fmla="*/ 1418 h 1423"/>
                  <a:gd name="T92" fmla="*/ 793 w 1396"/>
                  <a:gd name="T93" fmla="*/ 1420 h 1423"/>
                  <a:gd name="T94" fmla="*/ 1004 w 1396"/>
                  <a:gd name="T95" fmla="*/ 1394 h 1423"/>
                  <a:gd name="T96" fmla="*/ 1174 w 1396"/>
                  <a:gd name="T97" fmla="*/ 1339 h 1423"/>
                  <a:gd name="T98" fmla="*/ 1297 w 1396"/>
                  <a:gd name="T99" fmla="*/ 1258 h 1423"/>
                  <a:gd name="T100" fmla="*/ 1357 w 1396"/>
                  <a:gd name="T101" fmla="*/ 1183 h 1423"/>
                  <a:gd name="T102" fmla="*/ 1376 w 1396"/>
                  <a:gd name="T103" fmla="*/ 1130 h 1423"/>
                  <a:gd name="T104" fmla="*/ 1392 w 1396"/>
                  <a:gd name="T105" fmla="*/ 1004 h 1423"/>
                  <a:gd name="T106" fmla="*/ 1396 w 1396"/>
                  <a:gd name="T107" fmla="*/ 595 h 1423"/>
                  <a:gd name="T108" fmla="*/ 1389 w 1396"/>
                  <a:gd name="T109" fmla="*/ 380 h 1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396" h="1423">
                    <a:moveTo>
                      <a:pt x="985" y="774"/>
                    </a:moveTo>
                    <a:lnTo>
                      <a:pt x="984" y="800"/>
                    </a:lnTo>
                    <a:lnTo>
                      <a:pt x="984" y="825"/>
                    </a:lnTo>
                    <a:lnTo>
                      <a:pt x="984" y="848"/>
                    </a:lnTo>
                    <a:lnTo>
                      <a:pt x="983" y="868"/>
                    </a:lnTo>
                    <a:lnTo>
                      <a:pt x="982" y="887"/>
                    </a:lnTo>
                    <a:lnTo>
                      <a:pt x="981" y="903"/>
                    </a:lnTo>
                    <a:lnTo>
                      <a:pt x="979" y="917"/>
                    </a:lnTo>
                    <a:lnTo>
                      <a:pt x="978" y="930"/>
                    </a:lnTo>
                    <a:lnTo>
                      <a:pt x="976" y="941"/>
                    </a:lnTo>
                    <a:lnTo>
                      <a:pt x="973" y="952"/>
                    </a:lnTo>
                    <a:lnTo>
                      <a:pt x="969" y="962"/>
                    </a:lnTo>
                    <a:lnTo>
                      <a:pt x="963" y="974"/>
                    </a:lnTo>
                    <a:lnTo>
                      <a:pt x="958" y="984"/>
                    </a:lnTo>
                    <a:lnTo>
                      <a:pt x="951" y="993"/>
                    </a:lnTo>
                    <a:lnTo>
                      <a:pt x="944" y="1003"/>
                    </a:lnTo>
                    <a:lnTo>
                      <a:pt x="936" y="1013"/>
                    </a:lnTo>
                    <a:lnTo>
                      <a:pt x="927" y="1022"/>
                    </a:lnTo>
                    <a:lnTo>
                      <a:pt x="916" y="1031"/>
                    </a:lnTo>
                    <a:lnTo>
                      <a:pt x="905" y="1039"/>
                    </a:lnTo>
                    <a:lnTo>
                      <a:pt x="894" y="1046"/>
                    </a:lnTo>
                    <a:lnTo>
                      <a:pt x="882" y="1054"/>
                    </a:lnTo>
                    <a:lnTo>
                      <a:pt x="868" y="1060"/>
                    </a:lnTo>
                    <a:lnTo>
                      <a:pt x="855" y="1066"/>
                    </a:lnTo>
                    <a:lnTo>
                      <a:pt x="841" y="1071"/>
                    </a:lnTo>
                    <a:lnTo>
                      <a:pt x="825" y="1076"/>
                    </a:lnTo>
                    <a:lnTo>
                      <a:pt x="809" y="1080"/>
                    </a:lnTo>
                    <a:lnTo>
                      <a:pt x="793" y="1083"/>
                    </a:lnTo>
                    <a:lnTo>
                      <a:pt x="775" y="1086"/>
                    </a:lnTo>
                    <a:lnTo>
                      <a:pt x="758" y="1088"/>
                    </a:lnTo>
                    <a:lnTo>
                      <a:pt x="740" y="1090"/>
                    </a:lnTo>
                    <a:lnTo>
                      <a:pt x="720" y="1091"/>
                    </a:lnTo>
                    <a:lnTo>
                      <a:pt x="701" y="1091"/>
                    </a:lnTo>
                    <a:lnTo>
                      <a:pt x="682" y="1091"/>
                    </a:lnTo>
                    <a:lnTo>
                      <a:pt x="664" y="1090"/>
                    </a:lnTo>
                    <a:lnTo>
                      <a:pt x="646" y="1088"/>
                    </a:lnTo>
                    <a:lnTo>
                      <a:pt x="628" y="1086"/>
                    </a:lnTo>
                    <a:lnTo>
                      <a:pt x="612" y="1084"/>
                    </a:lnTo>
                    <a:lnTo>
                      <a:pt x="595" y="1081"/>
                    </a:lnTo>
                    <a:lnTo>
                      <a:pt x="579" y="1077"/>
                    </a:lnTo>
                    <a:lnTo>
                      <a:pt x="564" y="1072"/>
                    </a:lnTo>
                    <a:lnTo>
                      <a:pt x="549" y="1067"/>
                    </a:lnTo>
                    <a:lnTo>
                      <a:pt x="536" y="1062"/>
                    </a:lnTo>
                    <a:lnTo>
                      <a:pt x="523" y="1056"/>
                    </a:lnTo>
                    <a:lnTo>
                      <a:pt x="510" y="1048"/>
                    </a:lnTo>
                    <a:lnTo>
                      <a:pt x="498" y="1041"/>
                    </a:lnTo>
                    <a:lnTo>
                      <a:pt x="487" y="1033"/>
                    </a:lnTo>
                    <a:lnTo>
                      <a:pt x="477" y="1024"/>
                    </a:lnTo>
                    <a:lnTo>
                      <a:pt x="468" y="1015"/>
                    </a:lnTo>
                    <a:lnTo>
                      <a:pt x="459" y="1005"/>
                    </a:lnTo>
                    <a:lnTo>
                      <a:pt x="451" y="995"/>
                    </a:lnTo>
                    <a:lnTo>
                      <a:pt x="444" y="985"/>
                    </a:lnTo>
                    <a:lnTo>
                      <a:pt x="438" y="975"/>
                    </a:lnTo>
                    <a:lnTo>
                      <a:pt x="433" y="964"/>
                    </a:lnTo>
                    <a:lnTo>
                      <a:pt x="429" y="954"/>
                    </a:lnTo>
                    <a:lnTo>
                      <a:pt x="426" y="943"/>
                    </a:lnTo>
                    <a:lnTo>
                      <a:pt x="424" y="932"/>
                    </a:lnTo>
                    <a:lnTo>
                      <a:pt x="422" y="919"/>
                    </a:lnTo>
                    <a:lnTo>
                      <a:pt x="421" y="905"/>
                    </a:lnTo>
                    <a:lnTo>
                      <a:pt x="420" y="889"/>
                    </a:lnTo>
                    <a:lnTo>
                      <a:pt x="419" y="870"/>
                    </a:lnTo>
                    <a:lnTo>
                      <a:pt x="418" y="849"/>
                    </a:lnTo>
                    <a:lnTo>
                      <a:pt x="417" y="826"/>
                    </a:lnTo>
                    <a:lnTo>
                      <a:pt x="417" y="801"/>
                    </a:lnTo>
                    <a:lnTo>
                      <a:pt x="417" y="774"/>
                    </a:lnTo>
                    <a:lnTo>
                      <a:pt x="417" y="650"/>
                    </a:lnTo>
                    <a:lnTo>
                      <a:pt x="417" y="623"/>
                    </a:lnTo>
                    <a:lnTo>
                      <a:pt x="417" y="599"/>
                    </a:lnTo>
                    <a:lnTo>
                      <a:pt x="418" y="576"/>
                    </a:lnTo>
                    <a:lnTo>
                      <a:pt x="419" y="556"/>
                    </a:lnTo>
                    <a:lnTo>
                      <a:pt x="419" y="537"/>
                    </a:lnTo>
                    <a:lnTo>
                      <a:pt x="421" y="521"/>
                    </a:lnTo>
                    <a:lnTo>
                      <a:pt x="422" y="506"/>
                    </a:lnTo>
                    <a:lnTo>
                      <a:pt x="423" y="494"/>
                    </a:lnTo>
                    <a:lnTo>
                      <a:pt x="425" y="483"/>
                    </a:lnTo>
                    <a:lnTo>
                      <a:pt x="428" y="472"/>
                    </a:lnTo>
                    <a:lnTo>
                      <a:pt x="432" y="461"/>
                    </a:lnTo>
                    <a:lnTo>
                      <a:pt x="437" y="450"/>
                    </a:lnTo>
                    <a:lnTo>
                      <a:pt x="443" y="440"/>
                    </a:lnTo>
                    <a:lnTo>
                      <a:pt x="449" y="430"/>
                    </a:lnTo>
                    <a:lnTo>
                      <a:pt x="456" y="420"/>
                    </a:lnTo>
                    <a:lnTo>
                      <a:pt x="465" y="411"/>
                    </a:lnTo>
                    <a:lnTo>
                      <a:pt x="475" y="401"/>
                    </a:lnTo>
                    <a:lnTo>
                      <a:pt x="484" y="393"/>
                    </a:lnTo>
                    <a:lnTo>
                      <a:pt x="495" y="385"/>
                    </a:lnTo>
                    <a:lnTo>
                      <a:pt x="507" y="377"/>
                    </a:lnTo>
                    <a:lnTo>
                      <a:pt x="519" y="370"/>
                    </a:lnTo>
                    <a:lnTo>
                      <a:pt x="532" y="364"/>
                    </a:lnTo>
                    <a:lnTo>
                      <a:pt x="546" y="358"/>
                    </a:lnTo>
                    <a:lnTo>
                      <a:pt x="561" y="353"/>
                    </a:lnTo>
                    <a:lnTo>
                      <a:pt x="576" y="348"/>
                    </a:lnTo>
                    <a:lnTo>
                      <a:pt x="592" y="344"/>
                    </a:lnTo>
                    <a:lnTo>
                      <a:pt x="609" y="340"/>
                    </a:lnTo>
                    <a:lnTo>
                      <a:pt x="626" y="337"/>
                    </a:lnTo>
                    <a:lnTo>
                      <a:pt x="644" y="335"/>
                    </a:lnTo>
                    <a:lnTo>
                      <a:pt x="662" y="333"/>
                    </a:lnTo>
                    <a:lnTo>
                      <a:pt x="681" y="332"/>
                    </a:lnTo>
                    <a:lnTo>
                      <a:pt x="701" y="332"/>
                    </a:lnTo>
                    <a:lnTo>
                      <a:pt x="719" y="332"/>
                    </a:lnTo>
                    <a:lnTo>
                      <a:pt x="738" y="333"/>
                    </a:lnTo>
                    <a:lnTo>
                      <a:pt x="755" y="335"/>
                    </a:lnTo>
                    <a:lnTo>
                      <a:pt x="772" y="337"/>
                    </a:lnTo>
                    <a:lnTo>
                      <a:pt x="789" y="339"/>
                    </a:lnTo>
                    <a:lnTo>
                      <a:pt x="805" y="344"/>
                    </a:lnTo>
                    <a:lnTo>
                      <a:pt x="821" y="347"/>
                    </a:lnTo>
                    <a:lnTo>
                      <a:pt x="837" y="352"/>
                    </a:lnTo>
                    <a:lnTo>
                      <a:pt x="851" y="357"/>
                    </a:lnTo>
                    <a:lnTo>
                      <a:pt x="865" y="362"/>
                    </a:lnTo>
                    <a:lnTo>
                      <a:pt x="879" y="368"/>
                    </a:lnTo>
                    <a:lnTo>
                      <a:pt x="891" y="375"/>
                    </a:lnTo>
                    <a:lnTo>
                      <a:pt x="903" y="382"/>
                    </a:lnTo>
                    <a:lnTo>
                      <a:pt x="914" y="391"/>
                    </a:lnTo>
                    <a:lnTo>
                      <a:pt x="925" y="400"/>
                    </a:lnTo>
                    <a:lnTo>
                      <a:pt x="934" y="409"/>
                    </a:lnTo>
                    <a:lnTo>
                      <a:pt x="942" y="418"/>
                    </a:lnTo>
                    <a:lnTo>
                      <a:pt x="950" y="429"/>
                    </a:lnTo>
                    <a:lnTo>
                      <a:pt x="957" y="439"/>
                    </a:lnTo>
                    <a:lnTo>
                      <a:pt x="962" y="449"/>
                    </a:lnTo>
                    <a:lnTo>
                      <a:pt x="968" y="459"/>
                    </a:lnTo>
                    <a:lnTo>
                      <a:pt x="972" y="470"/>
                    </a:lnTo>
                    <a:lnTo>
                      <a:pt x="975" y="481"/>
                    </a:lnTo>
                    <a:lnTo>
                      <a:pt x="977" y="492"/>
                    </a:lnTo>
                    <a:lnTo>
                      <a:pt x="979" y="504"/>
                    </a:lnTo>
                    <a:lnTo>
                      <a:pt x="981" y="519"/>
                    </a:lnTo>
                    <a:lnTo>
                      <a:pt x="982" y="535"/>
                    </a:lnTo>
                    <a:lnTo>
                      <a:pt x="983" y="554"/>
                    </a:lnTo>
                    <a:lnTo>
                      <a:pt x="984" y="574"/>
                    </a:lnTo>
                    <a:lnTo>
                      <a:pt x="984" y="598"/>
                    </a:lnTo>
                    <a:lnTo>
                      <a:pt x="984" y="622"/>
                    </a:lnTo>
                    <a:lnTo>
                      <a:pt x="985" y="650"/>
                    </a:lnTo>
                    <a:lnTo>
                      <a:pt x="985" y="774"/>
                    </a:lnTo>
                    <a:close/>
                    <a:moveTo>
                      <a:pt x="1378" y="299"/>
                    </a:moveTo>
                    <a:lnTo>
                      <a:pt x="1376" y="289"/>
                    </a:lnTo>
                    <a:lnTo>
                      <a:pt x="1373" y="279"/>
                    </a:lnTo>
                    <a:lnTo>
                      <a:pt x="1369" y="269"/>
                    </a:lnTo>
                    <a:lnTo>
                      <a:pt x="1365" y="259"/>
                    </a:lnTo>
                    <a:lnTo>
                      <a:pt x="1361" y="248"/>
                    </a:lnTo>
                    <a:lnTo>
                      <a:pt x="1356" y="238"/>
                    </a:lnTo>
                    <a:lnTo>
                      <a:pt x="1350" y="229"/>
                    </a:lnTo>
                    <a:lnTo>
                      <a:pt x="1344" y="219"/>
                    </a:lnTo>
                    <a:lnTo>
                      <a:pt x="1328" y="199"/>
                    </a:lnTo>
                    <a:lnTo>
                      <a:pt x="1312" y="181"/>
                    </a:lnTo>
                    <a:lnTo>
                      <a:pt x="1293" y="162"/>
                    </a:lnTo>
                    <a:lnTo>
                      <a:pt x="1271" y="144"/>
                    </a:lnTo>
                    <a:lnTo>
                      <a:pt x="1248" y="126"/>
                    </a:lnTo>
                    <a:lnTo>
                      <a:pt x="1222" y="110"/>
                    </a:lnTo>
                    <a:lnTo>
                      <a:pt x="1195" y="95"/>
                    </a:lnTo>
                    <a:lnTo>
                      <a:pt x="1166" y="81"/>
                    </a:lnTo>
                    <a:lnTo>
                      <a:pt x="1135" y="68"/>
                    </a:lnTo>
                    <a:lnTo>
                      <a:pt x="1103" y="57"/>
                    </a:lnTo>
                    <a:lnTo>
                      <a:pt x="1069" y="45"/>
                    </a:lnTo>
                    <a:lnTo>
                      <a:pt x="1033" y="36"/>
                    </a:lnTo>
                    <a:lnTo>
                      <a:pt x="995" y="28"/>
                    </a:lnTo>
                    <a:lnTo>
                      <a:pt x="956" y="21"/>
                    </a:lnTo>
                    <a:lnTo>
                      <a:pt x="916" y="15"/>
                    </a:lnTo>
                    <a:lnTo>
                      <a:pt x="875" y="10"/>
                    </a:lnTo>
                    <a:lnTo>
                      <a:pt x="833" y="5"/>
                    </a:lnTo>
                    <a:lnTo>
                      <a:pt x="789" y="2"/>
                    </a:lnTo>
                    <a:lnTo>
                      <a:pt x="744" y="1"/>
                    </a:lnTo>
                    <a:lnTo>
                      <a:pt x="698" y="0"/>
                    </a:lnTo>
                    <a:lnTo>
                      <a:pt x="650" y="1"/>
                    </a:lnTo>
                    <a:lnTo>
                      <a:pt x="603" y="2"/>
                    </a:lnTo>
                    <a:lnTo>
                      <a:pt x="558" y="5"/>
                    </a:lnTo>
                    <a:lnTo>
                      <a:pt x="514" y="10"/>
                    </a:lnTo>
                    <a:lnTo>
                      <a:pt x="472" y="15"/>
                    </a:lnTo>
                    <a:lnTo>
                      <a:pt x="431" y="22"/>
                    </a:lnTo>
                    <a:lnTo>
                      <a:pt x="391" y="29"/>
                    </a:lnTo>
                    <a:lnTo>
                      <a:pt x="354" y="38"/>
                    </a:lnTo>
                    <a:lnTo>
                      <a:pt x="317" y="48"/>
                    </a:lnTo>
                    <a:lnTo>
                      <a:pt x="284" y="60"/>
                    </a:lnTo>
                    <a:lnTo>
                      <a:pt x="252" y="71"/>
                    </a:lnTo>
                    <a:lnTo>
                      <a:pt x="221" y="84"/>
                    </a:lnTo>
                    <a:lnTo>
                      <a:pt x="193" y="99"/>
                    </a:lnTo>
                    <a:lnTo>
                      <a:pt x="167" y="114"/>
                    </a:lnTo>
                    <a:lnTo>
                      <a:pt x="143" y="130"/>
                    </a:lnTo>
                    <a:lnTo>
                      <a:pt x="119" y="147"/>
                    </a:lnTo>
                    <a:lnTo>
                      <a:pt x="99" y="165"/>
                    </a:lnTo>
                    <a:lnTo>
                      <a:pt x="80" y="184"/>
                    </a:lnTo>
                    <a:lnTo>
                      <a:pt x="64" y="202"/>
                    </a:lnTo>
                    <a:lnTo>
                      <a:pt x="51" y="222"/>
                    </a:lnTo>
                    <a:lnTo>
                      <a:pt x="45" y="232"/>
                    </a:lnTo>
                    <a:lnTo>
                      <a:pt x="38" y="241"/>
                    </a:lnTo>
                    <a:lnTo>
                      <a:pt x="33" y="251"/>
                    </a:lnTo>
                    <a:lnTo>
                      <a:pt x="29" y="262"/>
                    </a:lnTo>
                    <a:lnTo>
                      <a:pt x="25" y="272"/>
                    </a:lnTo>
                    <a:lnTo>
                      <a:pt x="22" y="282"/>
                    </a:lnTo>
                    <a:lnTo>
                      <a:pt x="19" y="292"/>
                    </a:lnTo>
                    <a:lnTo>
                      <a:pt x="17" y="304"/>
                    </a:lnTo>
                    <a:lnTo>
                      <a:pt x="13" y="327"/>
                    </a:lnTo>
                    <a:lnTo>
                      <a:pt x="10" y="354"/>
                    </a:lnTo>
                    <a:lnTo>
                      <a:pt x="7" y="385"/>
                    </a:lnTo>
                    <a:lnTo>
                      <a:pt x="4" y="419"/>
                    </a:lnTo>
                    <a:lnTo>
                      <a:pt x="3" y="457"/>
                    </a:lnTo>
                    <a:lnTo>
                      <a:pt x="1" y="499"/>
                    </a:lnTo>
                    <a:lnTo>
                      <a:pt x="1" y="545"/>
                    </a:lnTo>
                    <a:lnTo>
                      <a:pt x="0" y="595"/>
                    </a:lnTo>
                    <a:lnTo>
                      <a:pt x="0" y="828"/>
                    </a:lnTo>
                    <a:lnTo>
                      <a:pt x="1" y="879"/>
                    </a:lnTo>
                    <a:lnTo>
                      <a:pt x="1" y="926"/>
                    </a:lnTo>
                    <a:lnTo>
                      <a:pt x="3" y="968"/>
                    </a:lnTo>
                    <a:lnTo>
                      <a:pt x="5" y="1007"/>
                    </a:lnTo>
                    <a:lnTo>
                      <a:pt x="7" y="1042"/>
                    </a:lnTo>
                    <a:lnTo>
                      <a:pt x="10" y="1074"/>
                    </a:lnTo>
                    <a:lnTo>
                      <a:pt x="13" y="1101"/>
                    </a:lnTo>
                    <a:lnTo>
                      <a:pt x="17" y="1123"/>
                    </a:lnTo>
                    <a:lnTo>
                      <a:pt x="20" y="1134"/>
                    </a:lnTo>
                    <a:lnTo>
                      <a:pt x="22" y="1145"/>
                    </a:lnTo>
                    <a:lnTo>
                      <a:pt x="26" y="1155"/>
                    </a:lnTo>
                    <a:lnTo>
                      <a:pt x="30" y="1165"/>
                    </a:lnTo>
                    <a:lnTo>
                      <a:pt x="35" y="1175"/>
                    </a:lnTo>
                    <a:lnTo>
                      <a:pt x="40" y="1186"/>
                    </a:lnTo>
                    <a:lnTo>
                      <a:pt x="46" y="1195"/>
                    </a:lnTo>
                    <a:lnTo>
                      <a:pt x="53" y="1205"/>
                    </a:lnTo>
                    <a:lnTo>
                      <a:pt x="67" y="1225"/>
                    </a:lnTo>
                    <a:lnTo>
                      <a:pt x="84" y="1243"/>
                    </a:lnTo>
                    <a:lnTo>
                      <a:pt x="103" y="1261"/>
                    </a:lnTo>
                    <a:lnTo>
                      <a:pt x="124" y="1280"/>
                    </a:lnTo>
                    <a:lnTo>
                      <a:pt x="148" y="1297"/>
                    </a:lnTo>
                    <a:lnTo>
                      <a:pt x="173" y="1314"/>
                    </a:lnTo>
                    <a:lnTo>
                      <a:pt x="201" y="1328"/>
                    </a:lnTo>
                    <a:lnTo>
                      <a:pt x="230" y="1342"/>
                    </a:lnTo>
                    <a:lnTo>
                      <a:pt x="260" y="1356"/>
                    </a:lnTo>
                    <a:lnTo>
                      <a:pt x="293" y="1367"/>
                    </a:lnTo>
                    <a:lnTo>
                      <a:pt x="328" y="1377"/>
                    </a:lnTo>
                    <a:lnTo>
                      <a:pt x="363" y="1387"/>
                    </a:lnTo>
                    <a:lnTo>
                      <a:pt x="401" y="1396"/>
                    </a:lnTo>
                    <a:lnTo>
                      <a:pt x="440" y="1403"/>
                    </a:lnTo>
                    <a:lnTo>
                      <a:pt x="480" y="1409"/>
                    </a:lnTo>
                    <a:lnTo>
                      <a:pt x="521" y="1414"/>
                    </a:lnTo>
                    <a:lnTo>
                      <a:pt x="564" y="1418"/>
                    </a:lnTo>
                    <a:lnTo>
                      <a:pt x="607" y="1421"/>
                    </a:lnTo>
                    <a:lnTo>
                      <a:pt x="652" y="1422"/>
                    </a:lnTo>
                    <a:lnTo>
                      <a:pt x="698" y="1423"/>
                    </a:lnTo>
                    <a:lnTo>
                      <a:pt x="747" y="1422"/>
                    </a:lnTo>
                    <a:lnTo>
                      <a:pt x="793" y="1420"/>
                    </a:lnTo>
                    <a:lnTo>
                      <a:pt x="839" y="1418"/>
                    </a:lnTo>
                    <a:lnTo>
                      <a:pt x="882" y="1413"/>
                    </a:lnTo>
                    <a:lnTo>
                      <a:pt x="925" y="1408"/>
                    </a:lnTo>
                    <a:lnTo>
                      <a:pt x="965" y="1402"/>
                    </a:lnTo>
                    <a:lnTo>
                      <a:pt x="1004" y="1394"/>
                    </a:lnTo>
                    <a:lnTo>
                      <a:pt x="1042" y="1385"/>
                    </a:lnTo>
                    <a:lnTo>
                      <a:pt x="1078" y="1375"/>
                    </a:lnTo>
                    <a:lnTo>
                      <a:pt x="1112" y="1364"/>
                    </a:lnTo>
                    <a:lnTo>
                      <a:pt x="1144" y="1352"/>
                    </a:lnTo>
                    <a:lnTo>
                      <a:pt x="1174" y="1339"/>
                    </a:lnTo>
                    <a:lnTo>
                      <a:pt x="1203" y="1325"/>
                    </a:lnTo>
                    <a:lnTo>
                      <a:pt x="1229" y="1310"/>
                    </a:lnTo>
                    <a:lnTo>
                      <a:pt x="1254" y="1293"/>
                    </a:lnTo>
                    <a:lnTo>
                      <a:pt x="1276" y="1277"/>
                    </a:lnTo>
                    <a:lnTo>
                      <a:pt x="1297" y="1258"/>
                    </a:lnTo>
                    <a:lnTo>
                      <a:pt x="1315" y="1240"/>
                    </a:lnTo>
                    <a:lnTo>
                      <a:pt x="1331" y="1222"/>
                    </a:lnTo>
                    <a:lnTo>
                      <a:pt x="1346" y="1202"/>
                    </a:lnTo>
                    <a:lnTo>
                      <a:pt x="1352" y="1192"/>
                    </a:lnTo>
                    <a:lnTo>
                      <a:pt x="1357" y="1183"/>
                    </a:lnTo>
                    <a:lnTo>
                      <a:pt x="1362" y="1172"/>
                    </a:lnTo>
                    <a:lnTo>
                      <a:pt x="1366" y="1162"/>
                    </a:lnTo>
                    <a:lnTo>
                      <a:pt x="1370" y="1152"/>
                    </a:lnTo>
                    <a:lnTo>
                      <a:pt x="1374" y="1141"/>
                    </a:lnTo>
                    <a:lnTo>
                      <a:pt x="1376" y="1130"/>
                    </a:lnTo>
                    <a:lnTo>
                      <a:pt x="1379" y="1120"/>
                    </a:lnTo>
                    <a:lnTo>
                      <a:pt x="1384" y="1097"/>
                    </a:lnTo>
                    <a:lnTo>
                      <a:pt x="1387" y="1070"/>
                    </a:lnTo>
                    <a:lnTo>
                      <a:pt x="1390" y="1039"/>
                    </a:lnTo>
                    <a:lnTo>
                      <a:pt x="1392" y="1004"/>
                    </a:lnTo>
                    <a:lnTo>
                      <a:pt x="1394" y="966"/>
                    </a:lnTo>
                    <a:lnTo>
                      <a:pt x="1395" y="924"/>
                    </a:lnTo>
                    <a:lnTo>
                      <a:pt x="1396" y="878"/>
                    </a:lnTo>
                    <a:lnTo>
                      <a:pt x="1396" y="828"/>
                    </a:lnTo>
                    <a:lnTo>
                      <a:pt x="1396" y="595"/>
                    </a:lnTo>
                    <a:lnTo>
                      <a:pt x="1396" y="544"/>
                    </a:lnTo>
                    <a:lnTo>
                      <a:pt x="1395" y="497"/>
                    </a:lnTo>
                    <a:lnTo>
                      <a:pt x="1394" y="455"/>
                    </a:lnTo>
                    <a:lnTo>
                      <a:pt x="1392" y="416"/>
                    </a:lnTo>
                    <a:lnTo>
                      <a:pt x="1389" y="380"/>
                    </a:lnTo>
                    <a:lnTo>
                      <a:pt x="1387" y="350"/>
                    </a:lnTo>
                    <a:lnTo>
                      <a:pt x="1383" y="323"/>
                    </a:lnTo>
                    <a:lnTo>
                      <a:pt x="1378" y="29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6" name="Freeform 8"/>
              <p:cNvSpPr>
                <a:spLocks noEditPoints="1"/>
              </p:cNvSpPr>
              <p:nvPr userDrawn="1"/>
            </p:nvSpPr>
            <p:spPr bwMode="auto">
              <a:xfrm>
                <a:off x="808038" y="6145213"/>
                <a:ext cx="169863" cy="174625"/>
              </a:xfrm>
              <a:custGeom>
                <a:avLst/>
                <a:gdLst>
                  <a:gd name="T0" fmla="*/ 983 w 1396"/>
                  <a:gd name="T1" fmla="*/ 868 h 1423"/>
                  <a:gd name="T2" fmla="*/ 976 w 1396"/>
                  <a:gd name="T3" fmla="*/ 941 h 1423"/>
                  <a:gd name="T4" fmla="*/ 952 w 1396"/>
                  <a:gd name="T5" fmla="*/ 993 h 1423"/>
                  <a:gd name="T6" fmla="*/ 906 w 1396"/>
                  <a:gd name="T7" fmla="*/ 1039 h 1423"/>
                  <a:gd name="T8" fmla="*/ 841 w 1396"/>
                  <a:gd name="T9" fmla="*/ 1071 h 1423"/>
                  <a:gd name="T10" fmla="*/ 758 w 1396"/>
                  <a:gd name="T11" fmla="*/ 1088 h 1423"/>
                  <a:gd name="T12" fmla="*/ 664 w 1396"/>
                  <a:gd name="T13" fmla="*/ 1090 h 1423"/>
                  <a:gd name="T14" fmla="*/ 580 w 1396"/>
                  <a:gd name="T15" fmla="*/ 1077 h 1423"/>
                  <a:gd name="T16" fmla="*/ 510 w 1396"/>
                  <a:gd name="T17" fmla="*/ 1048 h 1423"/>
                  <a:gd name="T18" fmla="*/ 459 w 1396"/>
                  <a:gd name="T19" fmla="*/ 1005 h 1423"/>
                  <a:gd name="T20" fmla="*/ 429 w 1396"/>
                  <a:gd name="T21" fmla="*/ 954 h 1423"/>
                  <a:gd name="T22" fmla="*/ 420 w 1396"/>
                  <a:gd name="T23" fmla="*/ 889 h 1423"/>
                  <a:gd name="T24" fmla="*/ 417 w 1396"/>
                  <a:gd name="T25" fmla="*/ 774 h 1423"/>
                  <a:gd name="T26" fmla="*/ 419 w 1396"/>
                  <a:gd name="T27" fmla="*/ 556 h 1423"/>
                  <a:gd name="T28" fmla="*/ 426 w 1396"/>
                  <a:gd name="T29" fmla="*/ 483 h 1423"/>
                  <a:gd name="T30" fmla="*/ 450 w 1396"/>
                  <a:gd name="T31" fmla="*/ 430 h 1423"/>
                  <a:gd name="T32" fmla="*/ 496 w 1396"/>
                  <a:gd name="T33" fmla="*/ 385 h 1423"/>
                  <a:gd name="T34" fmla="*/ 561 w 1396"/>
                  <a:gd name="T35" fmla="*/ 353 h 1423"/>
                  <a:gd name="T36" fmla="*/ 644 w 1396"/>
                  <a:gd name="T37" fmla="*/ 335 h 1423"/>
                  <a:gd name="T38" fmla="*/ 738 w 1396"/>
                  <a:gd name="T39" fmla="*/ 333 h 1423"/>
                  <a:gd name="T40" fmla="*/ 822 w 1396"/>
                  <a:gd name="T41" fmla="*/ 347 h 1423"/>
                  <a:gd name="T42" fmla="*/ 891 w 1396"/>
                  <a:gd name="T43" fmla="*/ 375 h 1423"/>
                  <a:gd name="T44" fmla="*/ 943 w 1396"/>
                  <a:gd name="T45" fmla="*/ 418 h 1423"/>
                  <a:gd name="T46" fmla="*/ 973 w 1396"/>
                  <a:gd name="T47" fmla="*/ 470 h 1423"/>
                  <a:gd name="T48" fmla="*/ 982 w 1396"/>
                  <a:gd name="T49" fmla="*/ 535 h 1423"/>
                  <a:gd name="T50" fmla="*/ 984 w 1396"/>
                  <a:gd name="T51" fmla="*/ 650 h 1423"/>
                  <a:gd name="T52" fmla="*/ 1370 w 1396"/>
                  <a:gd name="T53" fmla="*/ 269 h 1423"/>
                  <a:gd name="T54" fmla="*/ 1344 w 1396"/>
                  <a:gd name="T55" fmla="*/ 219 h 1423"/>
                  <a:gd name="T56" fmla="*/ 1248 w 1396"/>
                  <a:gd name="T57" fmla="*/ 126 h 1423"/>
                  <a:gd name="T58" fmla="*/ 1104 w 1396"/>
                  <a:gd name="T59" fmla="*/ 57 h 1423"/>
                  <a:gd name="T60" fmla="*/ 917 w 1396"/>
                  <a:gd name="T61" fmla="*/ 15 h 1423"/>
                  <a:gd name="T62" fmla="*/ 698 w 1396"/>
                  <a:gd name="T63" fmla="*/ 0 h 1423"/>
                  <a:gd name="T64" fmla="*/ 472 w 1396"/>
                  <a:gd name="T65" fmla="*/ 15 h 1423"/>
                  <a:gd name="T66" fmla="*/ 284 w 1396"/>
                  <a:gd name="T67" fmla="*/ 60 h 1423"/>
                  <a:gd name="T68" fmla="*/ 143 w 1396"/>
                  <a:gd name="T69" fmla="*/ 130 h 1423"/>
                  <a:gd name="T70" fmla="*/ 51 w 1396"/>
                  <a:gd name="T71" fmla="*/ 222 h 1423"/>
                  <a:gd name="T72" fmla="*/ 25 w 1396"/>
                  <a:gd name="T73" fmla="*/ 272 h 1423"/>
                  <a:gd name="T74" fmla="*/ 9 w 1396"/>
                  <a:gd name="T75" fmla="*/ 354 h 1423"/>
                  <a:gd name="T76" fmla="*/ 0 w 1396"/>
                  <a:gd name="T77" fmla="*/ 545 h 1423"/>
                  <a:gd name="T78" fmla="*/ 3 w 1396"/>
                  <a:gd name="T79" fmla="*/ 968 h 1423"/>
                  <a:gd name="T80" fmla="*/ 17 w 1396"/>
                  <a:gd name="T81" fmla="*/ 1123 h 1423"/>
                  <a:gd name="T82" fmla="*/ 36 w 1396"/>
                  <a:gd name="T83" fmla="*/ 1175 h 1423"/>
                  <a:gd name="T84" fmla="*/ 85 w 1396"/>
                  <a:gd name="T85" fmla="*/ 1243 h 1423"/>
                  <a:gd name="T86" fmla="*/ 201 w 1396"/>
                  <a:gd name="T87" fmla="*/ 1328 h 1423"/>
                  <a:gd name="T88" fmla="*/ 364 w 1396"/>
                  <a:gd name="T89" fmla="*/ 1387 h 1423"/>
                  <a:gd name="T90" fmla="*/ 564 w 1396"/>
                  <a:gd name="T91" fmla="*/ 1418 h 1423"/>
                  <a:gd name="T92" fmla="*/ 793 w 1396"/>
                  <a:gd name="T93" fmla="*/ 1420 h 1423"/>
                  <a:gd name="T94" fmla="*/ 1005 w 1396"/>
                  <a:gd name="T95" fmla="*/ 1394 h 1423"/>
                  <a:gd name="T96" fmla="*/ 1174 w 1396"/>
                  <a:gd name="T97" fmla="*/ 1339 h 1423"/>
                  <a:gd name="T98" fmla="*/ 1297 w 1396"/>
                  <a:gd name="T99" fmla="*/ 1258 h 1423"/>
                  <a:gd name="T100" fmla="*/ 1357 w 1396"/>
                  <a:gd name="T101" fmla="*/ 1183 h 1423"/>
                  <a:gd name="T102" fmla="*/ 1378 w 1396"/>
                  <a:gd name="T103" fmla="*/ 1130 h 1423"/>
                  <a:gd name="T104" fmla="*/ 1392 w 1396"/>
                  <a:gd name="T105" fmla="*/ 1004 h 1423"/>
                  <a:gd name="T106" fmla="*/ 1396 w 1396"/>
                  <a:gd name="T107" fmla="*/ 595 h 1423"/>
                  <a:gd name="T108" fmla="*/ 1390 w 1396"/>
                  <a:gd name="T109" fmla="*/ 380 h 1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396" h="1423">
                    <a:moveTo>
                      <a:pt x="984" y="774"/>
                    </a:moveTo>
                    <a:lnTo>
                      <a:pt x="984" y="800"/>
                    </a:lnTo>
                    <a:lnTo>
                      <a:pt x="984" y="825"/>
                    </a:lnTo>
                    <a:lnTo>
                      <a:pt x="984" y="848"/>
                    </a:lnTo>
                    <a:lnTo>
                      <a:pt x="983" y="868"/>
                    </a:lnTo>
                    <a:lnTo>
                      <a:pt x="982" y="887"/>
                    </a:lnTo>
                    <a:lnTo>
                      <a:pt x="981" y="903"/>
                    </a:lnTo>
                    <a:lnTo>
                      <a:pt x="979" y="917"/>
                    </a:lnTo>
                    <a:lnTo>
                      <a:pt x="978" y="930"/>
                    </a:lnTo>
                    <a:lnTo>
                      <a:pt x="976" y="941"/>
                    </a:lnTo>
                    <a:lnTo>
                      <a:pt x="973" y="952"/>
                    </a:lnTo>
                    <a:lnTo>
                      <a:pt x="969" y="962"/>
                    </a:lnTo>
                    <a:lnTo>
                      <a:pt x="965" y="974"/>
                    </a:lnTo>
                    <a:lnTo>
                      <a:pt x="959" y="984"/>
                    </a:lnTo>
                    <a:lnTo>
                      <a:pt x="952" y="993"/>
                    </a:lnTo>
                    <a:lnTo>
                      <a:pt x="944" y="1003"/>
                    </a:lnTo>
                    <a:lnTo>
                      <a:pt x="936" y="1013"/>
                    </a:lnTo>
                    <a:lnTo>
                      <a:pt x="927" y="1022"/>
                    </a:lnTo>
                    <a:lnTo>
                      <a:pt x="917" y="1031"/>
                    </a:lnTo>
                    <a:lnTo>
                      <a:pt x="906" y="1039"/>
                    </a:lnTo>
                    <a:lnTo>
                      <a:pt x="894" y="1046"/>
                    </a:lnTo>
                    <a:lnTo>
                      <a:pt x="882" y="1054"/>
                    </a:lnTo>
                    <a:lnTo>
                      <a:pt x="870" y="1060"/>
                    </a:lnTo>
                    <a:lnTo>
                      <a:pt x="855" y="1066"/>
                    </a:lnTo>
                    <a:lnTo>
                      <a:pt x="841" y="1071"/>
                    </a:lnTo>
                    <a:lnTo>
                      <a:pt x="826" y="1076"/>
                    </a:lnTo>
                    <a:lnTo>
                      <a:pt x="809" y="1080"/>
                    </a:lnTo>
                    <a:lnTo>
                      <a:pt x="793" y="1083"/>
                    </a:lnTo>
                    <a:lnTo>
                      <a:pt x="776" y="1086"/>
                    </a:lnTo>
                    <a:lnTo>
                      <a:pt x="758" y="1088"/>
                    </a:lnTo>
                    <a:lnTo>
                      <a:pt x="740" y="1090"/>
                    </a:lnTo>
                    <a:lnTo>
                      <a:pt x="720" y="1091"/>
                    </a:lnTo>
                    <a:lnTo>
                      <a:pt x="701" y="1091"/>
                    </a:lnTo>
                    <a:lnTo>
                      <a:pt x="683" y="1091"/>
                    </a:lnTo>
                    <a:lnTo>
                      <a:pt x="664" y="1090"/>
                    </a:lnTo>
                    <a:lnTo>
                      <a:pt x="646" y="1088"/>
                    </a:lnTo>
                    <a:lnTo>
                      <a:pt x="628" y="1086"/>
                    </a:lnTo>
                    <a:lnTo>
                      <a:pt x="612" y="1084"/>
                    </a:lnTo>
                    <a:lnTo>
                      <a:pt x="596" y="1081"/>
                    </a:lnTo>
                    <a:lnTo>
                      <a:pt x="580" y="1077"/>
                    </a:lnTo>
                    <a:lnTo>
                      <a:pt x="565" y="1072"/>
                    </a:lnTo>
                    <a:lnTo>
                      <a:pt x="550" y="1067"/>
                    </a:lnTo>
                    <a:lnTo>
                      <a:pt x="536" y="1062"/>
                    </a:lnTo>
                    <a:lnTo>
                      <a:pt x="523" y="1056"/>
                    </a:lnTo>
                    <a:lnTo>
                      <a:pt x="510" y="1048"/>
                    </a:lnTo>
                    <a:lnTo>
                      <a:pt x="499" y="1041"/>
                    </a:lnTo>
                    <a:lnTo>
                      <a:pt x="487" y="1033"/>
                    </a:lnTo>
                    <a:lnTo>
                      <a:pt x="477" y="1024"/>
                    </a:lnTo>
                    <a:lnTo>
                      <a:pt x="468" y="1015"/>
                    </a:lnTo>
                    <a:lnTo>
                      <a:pt x="459" y="1005"/>
                    </a:lnTo>
                    <a:lnTo>
                      <a:pt x="452" y="995"/>
                    </a:lnTo>
                    <a:lnTo>
                      <a:pt x="444" y="985"/>
                    </a:lnTo>
                    <a:lnTo>
                      <a:pt x="438" y="975"/>
                    </a:lnTo>
                    <a:lnTo>
                      <a:pt x="433" y="964"/>
                    </a:lnTo>
                    <a:lnTo>
                      <a:pt x="429" y="954"/>
                    </a:lnTo>
                    <a:lnTo>
                      <a:pt x="426" y="943"/>
                    </a:lnTo>
                    <a:lnTo>
                      <a:pt x="424" y="932"/>
                    </a:lnTo>
                    <a:lnTo>
                      <a:pt x="422" y="919"/>
                    </a:lnTo>
                    <a:lnTo>
                      <a:pt x="421" y="905"/>
                    </a:lnTo>
                    <a:lnTo>
                      <a:pt x="420" y="889"/>
                    </a:lnTo>
                    <a:lnTo>
                      <a:pt x="419" y="870"/>
                    </a:lnTo>
                    <a:lnTo>
                      <a:pt x="418" y="849"/>
                    </a:lnTo>
                    <a:lnTo>
                      <a:pt x="417" y="826"/>
                    </a:lnTo>
                    <a:lnTo>
                      <a:pt x="417" y="801"/>
                    </a:lnTo>
                    <a:lnTo>
                      <a:pt x="417" y="774"/>
                    </a:lnTo>
                    <a:lnTo>
                      <a:pt x="417" y="650"/>
                    </a:lnTo>
                    <a:lnTo>
                      <a:pt x="417" y="623"/>
                    </a:lnTo>
                    <a:lnTo>
                      <a:pt x="417" y="599"/>
                    </a:lnTo>
                    <a:lnTo>
                      <a:pt x="418" y="576"/>
                    </a:lnTo>
                    <a:lnTo>
                      <a:pt x="419" y="556"/>
                    </a:lnTo>
                    <a:lnTo>
                      <a:pt x="420" y="537"/>
                    </a:lnTo>
                    <a:lnTo>
                      <a:pt x="421" y="521"/>
                    </a:lnTo>
                    <a:lnTo>
                      <a:pt x="422" y="506"/>
                    </a:lnTo>
                    <a:lnTo>
                      <a:pt x="424" y="494"/>
                    </a:lnTo>
                    <a:lnTo>
                      <a:pt x="426" y="483"/>
                    </a:lnTo>
                    <a:lnTo>
                      <a:pt x="429" y="472"/>
                    </a:lnTo>
                    <a:lnTo>
                      <a:pt x="432" y="461"/>
                    </a:lnTo>
                    <a:lnTo>
                      <a:pt x="437" y="450"/>
                    </a:lnTo>
                    <a:lnTo>
                      <a:pt x="443" y="440"/>
                    </a:lnTo>
                    <a:lnTo>
                      <a:pt x="450" y="430"/>
                    </a:lnTo>
                    <a:lnTo>
                      <a:pt x="457" y="420"/>
                    </a:lnTo>
                    <a:lnTo>
                      <a:pt x="465" y="411"/>
                    </a:lnTo>
                    <a:lnTo>
                      <a:pt x="475" y="401"/>
                    </a:lnTo>
                    <a:lnTo>
                      <a:pt x="484" y="393"/>
                    </a:lnTo>
                    <a:lnTo>
                      <a:pt x="496" y="385"/>
                    </a:lnTo>
                    <a:lnTo>
                      <a:pt x="507" y="377"/>
                    </a:lnTo>
                    <a:lnTo>
                      <a:pt x="519" y="370"/>
                    </a:lnTo>
                    <a:lnTo>
                      <a:pt x="532" y="364"/>
                    </a:lnTo>
                    <a:lnTo>
                      <a:pt x="547" y="358"/>
                    </a:lnTo>
                    <a:lnTo>
                      <a:pt x="561" y="353"/>
                    </a:lnTo>
                    <a:lnTo>
                      <a:pt x="576" y="348"/>
                    </a:lnTo>
                    <a:lnTo>
                      <a:pt x="593" y="344"/>
                    </a:lnTo>
                    <a:lnTo>
                      <a:pt x="609" y="340"/>
                    </a:lnTo>
                    <a:lnTo>
                      <a:pt x="626" y="337"/>
                    </a:lnTo>
                    <a:lnTo>
                      <a:pt x="644" y="335"/>
                    </a:lnTo>
                    <a:lnTo>
                      <a:pt x="662" y="333"/>
                    </a:lnTo>
                    <a:lnTo>
                      <a:pt x="682" y="332"/>
                    </a:lnTo>
                    <a:lnTo>
                      <a:pt x="701" y="332"/>
                    </a:lnTo>
                    <a:lnTo>
                      <a:pt x="719" y="332"/>
                    </a:lnTo>
                    <a:lnTo>
                      <a:pt x="738" y="333"/>
                    </a:lnTo>
                    <a:lnTo>
                      <a:pt x="755" y="335"/>
                    </a:lnTo>
                    <a:lnTo>
                      <a:pt x="773" y="337"/>
                    </a:lnTo>
                    <a:lnTo>
                      <a:pt x="789" y="339"/>
                    </a:lnTo>
                    <a:lnTo>
                      <a:pt x="805" y="344"/>
                    </a:lnTo>
                    <a:lnTo>
                      <a:pt x="822" y="347"/>
                    </a:lnTo>
                    <a:lnTo>
                      <a:pt x="837" y="352"/>
                    </a:lnTo>
                    <a:lnTo>
                      <a:pt x="851" y="357"/>
                    </a:lnTo>
                    <a:lnTo>
                      <a:pt x="866" y="362"/>
                    </a:lnTo>
                    <a:lnTo>
                      <a:pt x="879" y="368"/>
                    </a:lnTo>
                    <a:lnTo>
                      <a:pt x="891" y="375"/>
                    </a:lnTo>
                    <a:lnTo>
                      <a:pt x="903" y="382"/>
                    </a:lnTo>
                    <a:lnTo>
                      <a:pt x="915" y="391"/>
                    </a:lnTo>
                    <a:lnTo>
                      <a:pt x="925" y="400"/>
                    </a:lnTo>
                    <a:lnTo>
                      <a:pt x="934" y="409"/>
                    </a:lnTo>
                    <a:lnTo>
                      <a:pt x="943" y="418"/>
                    </a:lnTo>
                    <a:lnTo>
                      <a:pt x="950" y="429"/>
                    </a:lnTo>
                    <a:lnTo>
                      <a:pt x="958" y="439"/>
                    </a:lnTo>
                    <a:lnTo>
                      <a:pt x="964" y="449"/>
                    </a:lnTo>
                    <a:lnTo>
                      <a:pt x="969" y="459"/>
                    </a:lnTo>
                    <a:lnTo>
                      <a:pt x="973" y="470"/>
                    </a:lnTo>
                    <a:lnTo>
                      <a:pt x="976" y="481"/>
                    </a:lnTo>
                    <a:lnTo>
                      <a:pt x="978" y="492"/>
                    </a:lnTo>
                    <a:lnTo>
                      <a:pt x="979" y="504"/>
                    </a:lnTo>
                    <a:lnTo>
                      <a:pt x="981" y="519"/>
                    </a:lnTo>
                    <a:lnTo>
                      <a:pt x="982" y="535"/>
                    </a:lnTo>
                    <a:lnTo>
                      <a:pt x="983" y="554"/>
                    </a:lnTo>
                    <a:lnTo>
                      <a:pt x="984" y="574"/>
                    </a:lnTo>
                    <a:lnTo>
                      <a:pt x="984" y="598"/>
                    </a:lnTo>
                    <a:lnTo>
                      <a:pt x="984" y="622"/>
                    </a:lnTo>
                    <a:lnTo>
                      <a:pt x="984" y="650"/>
                    </a:lnTo>
                    <a:lnTo>
                      <a:pt x="984" y="774"/>
                    </a:lnTo>
                    <a:close/>
                    <a:moveTo>
                      <a:pt x="1379" y="299"/>
                    </a:moveTo>
                    <a:lnTo>
                      <a:pt x="1377" y="289"/>
                    </a:lnTo>
                    <a:lnTo>
                      <a:pt x="1374" y="279"/>
                    </a:lnTo>
                    <a:lnTo>
                      <a:pt x="1370" y="269"/>
                    </a:lnTo>
                    <a:lnTo>
                      <a:pt x="1365" y="259"/>
                    </a:lnTo>
                    <a:lnTo>
                      <a:pt x="1361" y="248"/>
                    </a:lnTo>
                    <a:lnTo>
                      <a:pt x="1356" y="238"/>
                    </a:lnTo>
                    <a:lnTo>
                      <a:pt x="1350" y="229"/>
                    </a:lnTo>
                    <a:lnTo>
                      <a:pt x="1344" y="219"/>
                    </a:lnTo>
                    <a:lnTo>
                      <a:pt x="1329" y="199"/>
                    </a:lnTo>
                    <a:lnTo>
                      <a:pt x="1312" y="181"/>
                    </a:lnTo>
                    <a:lnTo>
                      <a:pt x="1293" y="162"/>
                    </a:lnTo>
                    <a:lnTo>
                      <a:pt x="1271" y="144"/>
                    </a:lnTo>
                    <a:lnTo>
                      <a:pt x="1248" y="126"/>
                    </a:lnTo>
                    <a:lnTo>
                      <a:pt x="1222" y="110"/>
                    </a:lnTo>
                    <a:lnTo>
                      <a:pt x="1196" y="95"/>
                    </a:lnTo>
                    <a:lnTo>
                      <a:pt x="1167" y="81"/>
                    </a:lnTo>
                    <a:lnTo>
                      <a:pt x="1135" y="68"/>
                    </a:lnTo>
                    <a:lnTo>
                      <a:pt x="1104" y="57"/>
                    </a:lnTo>
                    <a:lnTo>
                      <a:pt x="1069" y="45"/>
                    </a:lnTo>
                    <a:lnTo>
                      <a:pt x="1033" y="36"/>
                    </a:lnTo>
                    <a:lnTo>
                      <a:pt x="995" y="28"/>
                    </a:lnTo>
                    <a:lnTo>
                      <a:pt x="957" y="21"/>
                    </a:lnTo>
                    <a:lnTo>
                      <a:pt x="917" y="15"/>
                    </a:lnTo>
                    <a:lnTo>
                      <a:pt x="875" y="10"/>
                    </a:lnTo>
                    <a:lnTo>
                      <a:pt x="833" y="5"/>
                    </a:lnTo>
                    <a:lnTo>
                      <a:pt x="789" y="2"/>
                    </a:lnTo>
                    <a:lnTo>
                      <a:pt x="744" y="1"/>
                    </a:lnTo>
                    <a:lnTo>
                      <a:pt x="698" y="0"/>
                    </a:lnTo>
                    <a:lnTo>
                      <a:pt x="650" y="1"/>
                    </a:lnTo>
                    <a:lnTo>
                      <a:pt x="603" y="2"/>
                    </a:lnTo>
                    <a:lnTo>
                      <a:pt x="558" y="5"/>
                    </a:lnTo>
                    <a:lnTo>
                      <a:pt x="514" y="10"/>
                    </a:lnTo>
                    <a:lnTo>
                      <a:pt x="472" y="15"/>
                    </a:lnTo>
                    <a:lnTo>
                      <a:pt x="431" y="22"/>
                    </a:lnTo>
                    <a:lnTo>
                      <a:pt x="392" y="29"/>
                    </a:lnTo>
                    <a:lnTo>
                      <a:pt x="355" y="38"/>
                    </a:lnTo>
                    <a:lnTo>
                      <a:pt x="319" y="48"/>
                    </a:lnTo>
                    <a:lnTo>
                      <a:pt x="284" y="60"/>
                    </a:lnTo>
                    <a:lnTo>
                      <a:pt x="252" y="71"/>
                    </a:lnTo>
                    <a:lnTo>
                      <a:pt x="222" y="84"/>
                    </a:lnTo>
                    <a:lnTo>
                      <a:pt x="194" y="99"/>
                    </a:lnTo>
                    <a:lnTo>
                      <a:pt x="167" y="114"/>
                    </a:lnTo>
                    <a:lnTo>
                      <a:pt x="143" y="130"/>
                    </a:lnTo>
                    <a:lnTo>
                      <a:pt x="119" y="147"/>
                    </a:lnTo>
                    <a:lnTo>
                      <a:pt x="99" y="165"/>
                    </a:lnTo>
                    <a:lnTo>
                      <a:pt x="81" y="184"/>
                    </a:lnTo>
                    <a:lnTo>
                      <a:pt x="64" y="202"/>
                    </a:lnTo>
                    <a:lnTo>
                      <a:pt x="51" y="222"/>
                    </a:lnTo>
                    <a:lnTo>
                      <a:pt x="45" y="232"/>
                    </a:lnTo>
                    <a:lnTo>
                      <a:pt x="39" y="241"/>
                    </a:lnTo>
                    <a:lnTo>
                      <a:pt x="34" y="251"/>
                    </a:lnTo>
                    <a:lnTo>
                      <a:pt x="30" y="262"/>
                    </a:lnTo>
                    <a:lnTo>
                      <a:pt x="25" y="272"/>
                    </a:lnTo>
                    <a:lnTo>
                      <a:pt x="22" y="282"/>
                    </a:lnTo>
                    <a:lnTo>
                      <a:pt x="19" y="292"/>
                    </a:lnTo>
                    <a:lnTo>
                      <a:pt x="17" y="304"/>
                    </a:lnTo>
                    <a:lnTo>
                      <a:pt x="13" y="327"/>
                    </a:lnTo>
                    <a:lnTo>
                      <a:pt x="9" y="354"/>
                    </a:lnTo>
                    <a:lnTo>
                      <a:pt x="7" y="385"/>
                    </a:lnTo>
                    <a:lnTo>
                      <a:pt x="4" y="419"/>
                    </a:lnTo>
                    <a:lnTo>
                      <a:pt x="2" y="457"/>
                    </a:lnTo>
                    <a:lnTo>
                      <a:pt x="1" y="499"/>
                    </a:lnTo>
                    <a:lnTo>
                      <a:pt x="0" y="545"/>
                    </a:lnTo>
                    <a:lnTo>
                      <a:pt x="0" y="595"/>
                    </a:lnTo>
                    <a:lnTo>
                      <a:pt x="0" y="828"/>
                    </a:lnTo>
                    <a:lnTo>
                      <a:pt x="0" y="879"/>
                    </a:lnTo>
                    <a:lnTo>
                      <a:pt x="1" y="926"/>
                    </a:lnTo>
                    <a:lnTo>
                      <a:pt x="3" y="968"/>
                    </a:lnTo>
                    <a:lnTo>
                      <a:pt x="4" y="1007"/>
                    </a:lnTo>
                    <a:lnTo>
                      <a:pt x="7" y="1042"/>
                    </a:lnTo>
                    <a:lnTo>
                      <a:pt x="10" y="1074"/>
                    </a:lnTo>
                    <a:lnTo>
                      <a:pt x="13" y="1101"/>
                    </a:lnTo>
                    <a:lnTo>
                      <a:pt x="17" y="1123"/>
                    </a:lnTo>
                    <a:lnTo>
                      <a:pt x="20" y="1134"/>
                    </a:lnTo>
                    <a:lnTo>
                      <a:pt x="23" y="1145"/>
                    </a:lnTo>
                    <a:lnTo>
                      <a:pt x="26" y="1155"/>
                    </a:lnTo>
                    <a:lnTo>
                      <a:pt x="31" y="1165"/>
                    </a:lnTo>
                    <a:lnTo>
                      <a:pt x="36" y="1175"/>
                    </a:lnTo>
                    <a:lnTo>
                      <a:pt x="41" y="1186"/>
                    </a:lnTo>
                    <a:lnTo>
                      <a:pt x="47" y="1195"/>
                    </a:lnTo>
                    <a:lnTo>
                      <a:pt x="53" y="1205"/>
                    </a:lnTo>
                    <a:lnTo>
                      <a:pt x="67" y="1225"/>
                    </a:lnTo>
                    <a:lnTo>
                      <a:pt x="85" y="1243"/>
                    </a:lnTo>
                    <a:lnTo>
                      <a:pt x="103" y="1261"/>
                    </a:lnTo>
                    <a:lnTo>
                      <a:pt x="125" y="1280"/>
                    </a:lnTo>
                    <a:lnTo>
                      <a:pt x="148" y="1297"/>
                    </a:lnTo>
                    <a:lnTo>
                      <a:pt x="174" y="1314"/>
                    </a:lnTo>
                    <a:lnTo>
                      <a:pt x="201" y="1328"/>
                    </a:lnTo>
                    <a:lnTo>
                      <a:pt x="230" y="1342"/>
                    </a:lnTo>
                    <a:lnTo>
                      <a:pt x="261" y="1356"/>
                    </a:lnTo>
                    <a:lnTo>
                      <a:pt x="293" y="1367"/>
                    </a:lnTo>
                    <a:lnTo>
                      <a:pt x="327" y="1377"/>
                    </a:lnTo>
                    <a:lnTo>
                      <a:pt x="364" y="1387"/>
                    </a:lnTo>
                    <a:lnTo>
                      <a:pt x="402" y="1396"/>
                    </a:lnTo>
                    <a:lnTo>
                      <a:pt x="440" y="1403"/>
                    </a:lnTo>
                    <a:lnTo>
                      <a:pt x="480" y="1409"/>
                    </a:lnTo>
                    <a:lnTo>
                      <a:pt x="521" y="1414"/>
                    </a:lnTo>
                    <a:lnTo>
                      <a:pt x="564" y="1418"/>
                    </a:lnTo>
                    <a:lnTo>
                      <a:pt x="607" y="1421"/>
                    </a:lnTo>
                    <a:lnTo>
                      <a:pt x="652" y="1422"/>
                    </a:lnTo>
                    <a:lnTo>
                      <a:pt x="698" y="1423"/>
                    </a:lnTo>
                    <a:lnTo>
                      <a:pt x="747" y="1422"/>
                    </a:lnTo>
                    <a:lnTo>
                      <a:pt x="793" y="1420"/>
                    </a:lnTo>
                    <a:lnTo>
                      <a:pt x="839" y="1418"/>
                    </a:lnTo>
                    <a:lnTo>
                      <a:pt x="882" y="1413"/>
                    </a:lnTo>
                    <a:lnTo>
                      <a:pt x="925" y="1408"/>
                    </a:lnTo>
                    <a:lnTo>
                      <a:pt x="965" y="1402"/>
                    </a:lnTo>
                    <a:lnTo>
                      <a:pt x="1005" y="1394"/>
                    </a:lnTo>
                    <a:lnTo>
                      <a:pt x="1041" y="1385"/>
                    </a:lnTo>
                    <a:lnTo>
                      <a:pt x="1078" y="1375"/>
                    </a:lnTo>
                    <a:lnTo>
                      <a:pt x="1112" y="1364"/>
                    </a:lnTo>
                    <a:lnTo>
                      <a:pt x="1145" y="1352"/>
                    </a:lnTo>
                    <a:lnTo>
                      <a:pt x="1174" y="1339"/>
                    </a:lnTo>
                    <a:lnTo>
                      <a:pt x="1203" y="1325"/>
                    </a:lnTo>
                    <a:lnTo>
                      <a:pt x="1229" y="1310"/>
                    </a:lnTo>
                    <a:lnTo>
                      <a:pt x="1254" y="1293"/>
                    </a:lnTo>
                    <a:lnTo>
                      <a:pt x="1277" y="1277"/>
                    </a:lnTo>
                    <a:lnTo>
                      <a:pt x="1297" y="1258"/>
                    </a:lnTo>
                    <a:lnTo>
                      <a:pt x="1315" y="1240"/>
                    </a:lnTo>
                    <a:lnTo>
                      <a:pt x="1332" y="1222"/>
                    </a:lnTo>
                    <a:lnTo>
                      <a:pt x="1346" y="1202"/>
                    </a:lnTo>
                    <a:lnTo>
                      <a:pt x="1352" y="1192"/>
                    </a:lnTo>
                    <a:lnTo>
                      <a:pt x="1357" y="1183"/>
                    </a:lnTo>
                    <a:lnTo>
                      <a:pt x="1362" y="1172"/>
                    </a:lnTo>
                    <a:lnTo>
                      <a:pt x="1367" y="1162"/>
                    </a:lnTo>
                    <a:lnTo>
                      <a:pt x="1371" y="1152"/>
                    </a:lnTo>
                    <a:lnTo>
                      <a:pt x="1375" y="1141"/>
                    </a:lnTo>
                    <a:lnTo>
                      <a:pt x="1378" y="1130"/>
                    </a:lnTo>
                    <a:lnTo>
                      <a:pt x="1380" y="1120"/>
                    </a:lnTo>
                    <a:lnTo>
                      <a:pt x="1384" y="1097"/>
                    </a:lnTo>
                    <a:lnTo>
                      <a:pt x="1387" y="1070"/>
                    </a:lnTo>
                    <a:lnTo>
                      <a:pt x="1390" y="1039"/>
                    </a:lnTo>
                    <a:lnTo>
                      <a:pt x="1392" y="1004"/>
                    </a:lnTo>
                    <a:lnTo>
                      <a:pt x="1394" y="966"/>
                    </a:lnTo>
                    <a:lnTo>
                      <a:pt x="1395" y="924"/>
                    </a:lnTo>
                    <a:lnTo>
                      <a:pt x="1396" y="878"/>
                    </a:lnTo>
                    <a:lnTo>
                      <a:pt x="1396" y="828"/>
                    </a:lnTo>
                    <a:lnTo>
                      <a:pt x="1396" y="595"/>
                    </a:lnTo>
                    <a:lnTo>
                      <a:pt x="1396" y="544"/>
                    </a:lnTo>
                    <a:lnTo>
                      <a:pt x="1395" y="497"/>
                    </a:lnTo>
                    <a:lnTo>
                      <a:pt x="1394" y="455"/>
                    </a:lnTo>
                    <a:lnTo>
                      <a:pt x="1392" y="416"/>
                    </a:lnTo>
                    <a:lnTo>
                      <a:pt x="1390" y="380"/>
                    </a:lnTo>
                    <a:lnTo>
                      <a:pt x="1387" y="350"/>
                    </a:lnTo>
                    <a:lnTo>
                      <a:pt x="1383" y="323"/>
                    </a:lnTo>
                    <a:lnTo>
                      <a:pt x="1379" y="29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7" name="Freeform 9"/>
              <p:cNvSpPr/>
              <p:nvPr userDrawn="1"/>
            </p:nvSpPr>
            <p:spPr bwMode="auto">
              <a:xfrm>
                <a:off x="1851026" y="6148388"/>
                <a:ext cx="160338" cy="168275"/>
              </a:xfrm>
              <a:custGeom>
                <a:avLst/>
                <a:gdLst>
                  <a:gd name="T0" fmla="*/ 0 w 1317"/>
                  <a:gd name="T1" fmla="*/ 1375 h 1375"/>
                  <a:gd name="T2" fmla="*/ 400 w 1317"/>
                  <a:gd name="T3" fmla="*/ 1375 h 1375"/>
                  <a:gd name="T4" fmla="*/ 400 w 1317"/>
                  <a:gd name="T5" fmla="*/ 620 h 1375"/>
                  <a:gd name="T6" fmla="*/ 916 w 1317"/>
                  <a:gd name="T7" fmla="*/ 1375 h 1375"/>
                  <a:gd name="T8" fmla="*/ 1317 w 1317"/>
                  <a:gd name="T9" fmla="*/ 1375 h 1375"/>
                  <a:gd name="T10" fmla="*/ 1317 w 1317"/>
                  <a:gd name="T11" fmla="*/ 0 h 1375"/>
                  <a:gd name="T12" fmla="*/ 916 w 1317"/>
                  <a:gd name="T13" fmla="*/ 0 h 1375"/>
                  <a:gd name="T14" fmla="*/ 916 w 1317"/>
                  <a:gd name="T15" fmla="*/ 761 h 1375"/>
                  <a:gd name="T16" fmla="*/ 397 w 1317"/>
                  <a:gd name="T17" fmla="*/ 0 h 1375"/>
                  <a:gd name="T18" fmla="*/ 0 w 1317"/>
                  <a:gd name="T19" fmla="*/ 0 h 1375"/>
                  <a:gd name="T20" fmla="*/ 0 w 1317"/>
                  <a:gd name="T21" fmla="*/ 1375 h 1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17" h="1375">
                    <a:moveTo>
                      <a:pt x="0" y="1375"/>
                    </a:moveTo>
                    <a:lnTo>
                      <a:pt x="400" y="1375"/>
                    </a:lnTo>
                    <a:lnTo>
                      <a:pt x="400" y="620"/>
                    </a:lnTo>
                    <a:lnTo>
                      <a:pt x="916" y="1375"/>
                    </a:lnTo>
                    <a:lnTo>
                      <a:pt x="1317" y="1375"/>
                    </a:lnTo>
                    <a:lnTo>
                      <a:pt x="1317" y="0"/>
                    </a:lnTo>
                    <a:lnTo>
                      <a:pt x="916" y="0"/>
                    </a:lnTo>
                    <a:lnTo>
                      <a:pt x="916" y="761"/>
                    </a:lnTo>
                    <a:lnTo>
                      <a:pt x="397" y="0"/>
                    </a:lnTo>
                    <a:lnTo>
                      <a:pt x="0" y="0"/>
                    </a:lnTo>
                    <a:lnTo>
                      <a:pt x="0" y="137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8" name="Rectangle 10"/>
              <p:cNvSpPr>
                <a:spLocks noChangeArrowheads="1"/>
              </p:cNvSpPr>
              <p:nvPr userDrawn="1"/>
            </p:nvSpPr>
            <p:spPr bwMode="auto">
              <a:xfrm>
                <a:off x="1576388" y="6148388"/>
                <a:ext cx="53975" cy="16827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9" name="Freeform 11"/>
              <p:cNvSpPr/>
              <p:nvPr userDrawn="1"/>
            </p:nvSpPr>
            <p:spPr bwMode="auto">
              <a:xfrm>
                <a:off x="1417638" y="6148388"/>
                <a:ext cx="134938" cy="168275"/>
              </a:xfrm>
              <a:custGeom>
                <a:avLst/>
                <a:gdLst>
                  <a:gd name="T0" fmla="*/ 0 w 1095"/>
                  <a:gd name="T1" fmla="*/ 1375 h 1375"/>
                  <a:gd name="T2" fmla="*/ 1095 w 1095"/>
                  <a:gd name="T3" fmla="*/ 1375 h 1375"/>
                  <a:gd name="T4" fmla="*/ 1095 w 1095"/>
                  <a:gd name="T5" fmla="*/ 1037 h 1375"/>
                  <a:gd name="T6" fmla="*/ 430 w 1095"/>
                  <a:gd name="T7" fmla="*/ 1037 h 1375"/>
                  <a:gd name="T8" fmla="*/ 430 w 1095"/>
                  <a:gd name="T9" fmla="*/ 0 h 1375"/>
                  <a:gd name="T10" fmla="*/ 0 w 1095"/>
                  <a:gd name="T11" fmla="*/ 0 h 1375"/>
                  <a:gd name="T12" fmla="*/ 0 w 1095"/>
                  <a:gd name="T13" fmla="*/ 1375 h 1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5" h="1375">
                    <a:moveTo>
                      <a:pt x="0" y="1375"/>
                    </a:moveTo>
                    <a:lnTo>
                      <a:pt x="1095" y="1375"/>
                    </a:lnTo>
                    <a:lnTo>
                      <a:pt x="1095" y="1037"/>
                    </a:lnTo>
                    <a:lnTo>
                      <a:pt x="430" y="1037"/>
                    </a:lnTo>
                    <a:lnTo>
                      <a:pt x="430" y="0"/>
                    </a:lnTo>
                    <a:lnTo>
                      <a:pt x="0" y="0"/>
                    </a:lnTo>
                    <a:lnTo>
                      <a:pt x="0" y="137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0" name="Freeform 12"/>
              <p:cNvSpPr/>
              <p:nvPr userDrawn="1"/>
            </p:nvSpPr>
            <p:spPr bwMode="auto">
              <a:xfrm>
                <a:off x="1200151" y="6148388"/>
                <a:ext cx="188913" cy="168275"/>
              </a:xfrm>
              <a:custGeom>
                <a:avLst/>
                <a:gdLst>
                  <a:gd name="T0" fmla="*/ 0 w 1550"/>
                  <a:gd name="T1" fmla="*/ 1375 h 1375"/>
                  <a:gd name="T2" fmla="*/ 350 w 1550"/>
                  <a:gd name="T3" fmla="*/ 1375 h 1375"/>
                  <a:gd name="T4" fmla="*/ 350 w 1550"/>
                  <a:gd name="T5" fmla="*/ 327 h 1375"/>
                  <a:gd name="T6" fmla="*/ 618 w 1550"/>
                  <a:gd name="T7" fmla="*/ 1375 h 1375"/>
                  <a:gd name="T8" fmla="*/ 932 w 1550"/>
                  <a:gd name="T9" fmla="*/ 1375 h 1375"/>
                  <a:gd name="T10" fmla="*/ 1201 w 1550"/>
                  <a:gd name="T11" fmla="*/ 302 h 1375"/>
                  <a:gd name="T12" fmla="*/ 1201 w 1550"/>
                  <a:gd name="T13" fmla="*/ 1375 h 1375"/>
                  <a:gd name="T14" fmla="*/ 1550 w 1550"/>
                  <a:gd name="T15" fmla="*/ 1375 h 1375"/>
                  <a:gd name="T16" fmla="*/ 1550 w 1550"/>
                  <a:gd name="T17" fmla="*/ 0 h 1375"/>
                  <a:gd name="T18" fmla="*/ 944 w 1550"/>
                  <a:gd name="T19" fmla="*/ 0 h 1375"/>
                  <a:gd name="T20" fmla="*/ 777 w 1550"/>
                  <a:gd name="T21" fmla="*/ 689 h 1375"/>
                  <a:gd name="T22" fmla="*/ 609 w 1550"/>
                  <a:gd name="T23" fmla="*/ 0 h 1375"/>
                  <a:gd name="T24" fmla="*/ 0 w 1550"/>
                  <a:gd name="T25" fmla="*/ 0 h 1375"/>
                  <a:gd name="T26" fmla="*/ 0 w 1550"/>
                  <a:gd name="T27" fmla="*/ 1375 h 1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50" h="1375">
                    <a:moveTo>
                      <a:pt x="0" y="1375"/>
                    </a:moveTo>
                    <a:lnTo>
                      <a:pt x="350" y="1375"/>
                    </a:lnTo>
                    <a:lnTo>
                      <a:pt x="350" y="327"/>
                    </a:lnTo>
                    <a:lnTo>
                      <a:pt x="618" y="1375"/>
                    </a:lnTo>
                    <a:lnTo>
                      <a:pt x="932" y="1375"/>
                    </a:lnTo>
                    <a:lnTo>
                      <a:pt x="1201" y="302"/>
                    </a:lnTo>
                    <a:lnTo>
                      <a:pt x="1201" y="1375"/>
                    </a:lnTo>
                    <a:lnTo>
                      <a:pt x="1550" y="1375"/>
                    </a:lnTo>
                    <a:lnTo>
                      <a:pt x="1550" y="0"/>
                    </a:lnTo>
                    <a:lnTo>
                      <a:pt x="944" y="0"/>
                    </a:lnTo>
                    <a:lnTo>
                      <a:pt x="777" y="689"/>
                    </a:lnTo>
                    <a:lnTo>
                      <a:pt x="609" y="0"/>
                    </a:lnTo>
                    <a:lnTo>
                      <a:pt x="0" y="0"/>
                    </a:lnTo>
                    <a:lnTo>
                      <a:pt x="0" y="137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1" name="Freeform 13"/>
              <p:cNvSpPr/>
              <p:nvPr userDrawn="1"/>
            </p:nvSpPr>
            <p:spPr bwMode="auto">
              <a:xfrm>
                <a:off x="623888" y="6148388"/>
                <a:ext cx="161925" cy="168275"/>
              </a:xfrm>
              <a:custGeom>
                <a:avLst/>
                <a:gdLst>
                  <a:gd name="T0" fmla="*/ 0 w 1326"/>
                  <a:gd name="T1" fmla="*/ 294 h 1375"/>
                  <a:gd name="T2" fmla="*/ 797 w 1326"/>
                  <a:gd name="T3" fmla="*/ 294 h 1375"/>
                  <a:gd name="T4" fmla="*/ 0 w 1326"/>
                  <a:gd name="T5" fmla="*/ 1090 h 1375"/>
                  <a:gd name="T6" fmla="*/ 0 w 1326"/>
                  <a:gd name="T7" fmla="*/ 1375 h 1375"/>
                  <a:gd name="T8" fmla="*/ 1326 w 1326"/>
                  <a:gd name="T9" fmla="*/ 1375 h 1375"/>
                  <a:gd name="T10" fmla="*/ 1326 w 1326"/>
                  <a:gd name="T11" fmla="*/ 1080 h 1375"/>
                  <a:gd name="T12" fmla="*/ 526 w 1326"/>
                  <a:gd name="T13" fmla="*/ 1080 h 1375"/>
                  <a:gd name="T14" fmla="*/ 1321 w 1326"/>
                  <a:gd name="T15" fmla="*/ 285 h 1375"/>
                  <a:gd name="T16" fmla="*/ 1321 w 1326"/>
                  <a:gd name="T17" fmla="*/ 0 h 1375"/>
                  <a:gd name="T18" fmla="*/ 0 w 1326"/>
                  <a:gd name="T19" fmla="*/ 0 h 1375"/>
                  <a:gd name="T20" fmla="*/ 0 w 1326"/>
                  <a:gd name="T21" fmla="*/ 294 h 1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26" h="1375">
                    <a:moveTo>
                      <a:pt x="0" y="294"/>
                    </a:moveTo>
                    <a:lnTo>
                      <a:pt x="797" y="294"/>
                    </a:lnTo>
                    <a:lnTo>
                      <a:pt x="0" y="1090"/>
                    </a:lnTo>
                    <a:lnTo>
                      <a:pt x="0" y="1375"/>
                    </a:lnTo>
                    <a:lnTo>
                      <a:pt x="1326" y="1375"/>
                    </a:lnTo>
                    <a:lnTo>
                      <a:pt x="1326" y="1080"/>
                    </a:lnTo>
                    <a:lnTo>
                      <a:pt x="526" y="1080"/>
                    </a:lnTo>
                    <a:lnTo>
                      <a:pt x="1321" y="285"/>
                    </a:lnTo>
                    <a:lnTo>
                      <a:pt x="1321" y="0"/>
                    </a:lnTo>
                    <a:lnTo>
                      <a:pt x="0" y="0"/>
                    </a:lnTo>
                    <a:lnTo>
                      <a:pt x="0" y="29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8" name="矩形 17"/>
          <p:cNvSpPr/>
          <p:nvPr userDrawn="1"/>
        </p:nvSpPr>
        <p:spPr>
          <a:xfrm>
            <a:off x="5735960" y="1772816"/>
            <a:ext cx="533399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品质典范            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r">
              <a:defRPr/>
            </a:pPr>
            <a:r>
              <a:rPr lang="zh-CN" altLang="en-US" sz="6600" b="1" dirty="0">
                <a:ln w="12700" cmpd="sng">
                  <a:solidFill>
                    <a:srgbClr val="53565A"/>
                  </a:solidFill>
                  <a:prstDash val="solid"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中联创造</a:t>
            </a:r>
            <a:endParaRPr lang="en-US" altLang="zh-CN" sz="6600" b="1" dirty="0">
              <a:ln w="12700" cmpd="sng">
                <a:solidFill>
                  <a:srgbClr val="53565A"/>
                </a:solidFill>
                <a:prstDash val="solid"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4">
            <a:extLst>
              <a:ext uri="{FF2B5EF4-FFF2-40B4-BE49-F238E27FC236}">
                <a16:creationId xmlns:a16="http://schemas.microsoft.com/office/drawing/2014/main" id="{5766AC04-0EC2-4263-8A14-0050EA663C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27648" y="6165304"/>
            <a:ext cx="8928992" cy="692696"/>
          </a:xfrm>
        </p:spPr>
        <p:txBody>
          <a:bodyPr>
            <a:noAutofit/>
          </a:bodyPr>
          <a:lstStyle/>
          <a:p>
            <a:r>
              <a:rPr lang="zh-CN" altLang="en-US" sz="2000" b="1" dirty="0"/>
              <a:t>数字化技术组   </a:t>
            </a:r>
            <a:endParaRPr lang="en-US" altLang="zh-CN" sz="2000" b="1" dirty="0"/>
          </a:p>
          <a:p>
            <a:r>
              <a:rPr lang="en-US" altLang="zh-CN" sz="2000" b="1" dirty="0"/>
              <a:t>2022-04-21</a:t>
            </a:r>
            <a:endParaRPr lang="zh-CN" altLang="en-US" sz="2000" b="1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DBD275C-4719-45BB-A9B1-8564BF4AB79D}"/>
              </a:ext>
            </a:extLst>
          </p:cNvPr>
          <p:cNvSpPr/>
          <p:nvPr/>
        </p:nvSpPr>
        <p:spPr>
          <a:xfrm>
            <a:off x="0" y="4077072"/>
            <a:ext cx="12192000" cy="15696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4800" b="1" dirty="0">
                <a:solidFill>
                  <a:srgbClr val="383841"/>
                </a:solidFill>
              </a:rPr>
              <a:t>中联新材</a:t>
            </a:r>
            <a:endParaRPr lang="en-US" altLang="zh-CN" sz="4800" b="1" dirty="0">
              <a:solidFill>
                <a:srgbClr val="383841"/>
              </a:solidFill>
            </a:endParaRPr>
          </a:p>
          <a:p>
            <a:pPr algn="ctr"/>
            <a:r>
              <a:rPr lang="zh-CN" altLang="en-US" sz="4800" b="1" dirty="0">
                <a:solidFill>
                  <a:srgbClr val="383841"/>
                </a:solidFill>
              </a:rPr>
              <a:t>数字化工厂建设规划</a:t>
            </a:r>
            <a:endParaRPr lang="en-US" altLang="zh-CN" sz="4800" b="1" dirty="0">
              <a:solidFill>
                <a:srgbClr val="38384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5237FB-4AB8-44F7-93BB-764E2CE7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0C913308-F349-4B6D-A68A-DD1791B4A57B}" type="slidenum">
              <a:rPr lang="zh-CN" altLang="en-US" smtClean="0"/>
              <a:t>2</a:t>
            </a:fld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DB14DBB-D104-4868-A9C3-321EBCF7E05D}"/>
              </a:ext>
            </a:extLst>
          </p:cNvPr>
          <p:cNvSpPr txBox="1"/>
          <p:nvPr/>
        </p:nvSpPr>
        <p:spPr>
          <a:xfrm>
            <a:off x="8777507" y="2752182"/>
            <a:ext cx="187220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3838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高效运行</a:t>
            </a:r>
            <a:endParaRPr lang="en-US" altLang="zh-CN" sz="2400" b="1" dirty="0">
              <a:solidFill>
                <a:srgbClr val="3838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400" b="1" dirty="0">
              <a:solidFill>
                <a:srgbClr val="3838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400" b="1" dirty="0">
              <a:solidFill>
                <a:srgbClr val="3838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b="1" dirty="0">
                <a:solidFill>
                  <a:srgbClr val="3838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精益运营</a:t>
            </a:r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id="{CE92C52E-2C6D-4B13-BB46-82AA94A1C7C2}"/>
              </a:ext>
            </a:extLst>
          </p:cNvPr>
          <p:cNvSpPr/>
          <p:nvPr/>
        </p:nvSpPr>
        <p:spPr>
          <a:xfrm>
            <a:off x="7913411" y="3212976"/>
            <a:ext cx="864096" cy="648072"/>
          </a:xfrm>
          <a:prstGeom prst="rightArrow">
            <a:avLst/>
          </a:prstGeom>
          <a:solidFill>
            <a:srgbClr val="A9E401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CABF21A-EA24-4EE6-8AF1-41577674DC58}"/>
              </a:ext>
            </a:extLst>
          </p:cNvPr>
          <p:cNvSpPr txBox="1"/>
          <p:nvPr/>
        </p:nvSpPr>
        <p:spPr>
          <a:xfrm>
            <a:off x="660610" y="691256"/>
            <a:ext cx="8603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中联新材工厂体系五年战略愿景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F090353-52DA-4BD5-A35D-D269987A1D5F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383841"/>
                </a:solidFill>
              </a:rPr>
              <a:t>02 </a:t>
            </a:r>
            <a:r>
              <a:rPr lang="zh-CN" altLang="en-US" b="1" dirty="0">
                <a:solidFill>
                  <a:srgbClr val="383841"/>
                </a:solidFill>
              </a:rPr>
              <a:t>数字化工厂详细规划</a:t>
            </a:r>
          </a:p>
        </p:txBody>
      </p:sp>
      <p:graphicFrame>
        <p:nvGraphicFramePr>
          <p:cNvPr id="16" name="图表 15">
            <a:extLst>
              <a:ext uri="{FF2B5EF4-FFF2-40B4-BE49-F238E27FC236}">
                <a16:creationId xmlns:a16="http://schemas.microsoft.com/office/drawing/2014/main" id="{6AA35B97-E481-4335-9B60-E9D94495C8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95892317"/>
              </p:ext>
            </p:extLst>
          </p:nvPr>
        </p:nvGraphicFramePr>
        <p:xfrm>
          <a:off x="1572349" y="2564904"/>
          <a:ext cx="4839970" cy="34455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文本框 17">
            <a:extLst>
              <a:ext uri="{FF2B5EF4-FFF2-40B4-BE49-F238E27FC236}">
                <a16:creationId xmlns:a16="http://schemas.microsoft.com/office/drawing/2014/main" id="{71F3F263-BCCF-4CB4-83B8-161DD3B73AC1}"/>
              </a:ext>
            </a:extLst>
          </p:cNvPr>
          <p:cNvSpPr txBox="1"/>
          <p:nvPr/>
        </p:nvSpPr>
        <p:spPr>
          <a:xfrm>
            <a:off x="889565" y="1640827"/>
            <a:ext cx="6205538" cy="78752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1600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为</a:t>
            </a:r>
            <a:r>
              <a:rPr lang="en-US" altLang="zh-CN" sz="1600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2026</a:t>
            </a:r>
            <a:r>
              <a:rPr lang="zh-CN" altLang="en-US" sz="1600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年冲击</a:t>
            </a:r>
            <a:r>
              <a:rPr lang="en-US" altLang="zh-CN" sz="1600" b="1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r>
              <a:rPr lang="zh-CN" altLang="en-US" sz="1600" b="1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亿</a:t>
            </a:r>
            <a:r>
              <a:rPr lang="zh-CN" altLang="en-US" sz="1600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规模，</a:t>
            </a:r>
            <a:r>
              <a:rPr lang="en-US" altLang="zh-CN" sz="1600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2025</a:t>
            </a:r>
            <a:r>
              <a:rPr lang="zh-CN" altLang="en-US" sz="1600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年底前完成</a:t>
            </a:r>
            <a:r>
              <a:rPr lang="en-US" altLang="zh-CN" sz="1600" b="1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203</a:t>
            </a:r>
            <a:r>
              <a:rPr lang="zh-CN" altLang="en-US" sz="1600" b="1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家工厂</a:t>
            </a:r>
            <a:r>
              <a:rPr lang="zh-CN" altLang="en-US" sz="1600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建设（综合工厂</a:t>
            </a:r>
            <a:r>
              <a:rPr lang="en-US" altLang="zh-CN" sz="1600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62</a:t>
            </a:r>
            <a:r>
              <a:rPr lang="zh-CN" altLang="en-US" sz="1600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en-US" altLang="zh-CN" sz="1600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卫星工厂</a:t>
            </a:r>
            <a:r>
              <a:rPr lang="en-US" altLang="zh-CN" sz="1600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141</a:t>
            </a:r>
            <a:r>
              <a:rPr lang="zh-CN" altLang="en-US" sz="1600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个），</a:t>
            </a:r>
            <a:r>
              <a:rPr lang="en-US" altLang="zh-CN" sz="1600" b="1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383</a:t>
            </a:r>
            <a:r>
              <a:rPr lang="zh-CN" altLang="en-US" sz="1600" b="1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条生产线</a:t>
            </a:r>
          </a:p>
        </p:txBody>
      </p:sp>
    </p:spTree>
    <p:extLst>
      <p:ext uri="{BB962C8B-B14F-4D97-AF65-F5344CB8AC3E}">
        <p14:creationId xmlns:p14="http://schemas.microsoft.com/office/powerpoint/2010/main" val="152644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AA19A705-C92B-42B6-9C29-8061545019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36" y="1238048"/>
            <a:ext cx="4160755" cy="296443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5237FB-4AB8-44F7-93BB-764E2CE7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0C913308-F349-4B6D-A68A-DD1791B4A57B}" type="slidenum">
              <a:rPr lang="zh-CN" altLang="en-US" smtClean="0"/>
              <a:t>3</a:t>
            </a:fld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CABF21A-EA24-4EE6-8AF1-41577674DC58}"/>
              </a:ext>
            </a:extLst>
          </p:cNvPr>
          <p:cNvSpPr txBox="1"/>
          <p:nvPr/>
        </p:nvSpPr>
        <p:spPr>
          <a:xfrm>
            <a:off x="660610" y="691256"/>
            <a:ext cx="8603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中联新材数字化工厂项目中三大业务主体关系图</a:t>
            </a:r>
          </a:p>
        </p:txBody>
      </p:sp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0BFA7509-E839-4BE5-AA66-B738DF6A97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62322177"/>
              </p:ext>
            </p:extLst>
          </p:nvPr>
        </p:nvGraphicFramePr>
        <p:xfrm>
          <a:off x="3392585" y="1340768"/>
          <a:ext cx="8168456" cy="48552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云形 5">
            <a:extLst>
              <a:ext uri="{FF2B5EF4-FFF2-40B4-BE49-F238E27FC236}">
                <a16:creationId xmlns:a16="http://schemas.microsoft.com/office/drawing/2014/main" id="{6F2319FE-A121-4E08-A7C6-D90B8B1580DA}"/>
              </a:ext>
            </a:extLst>
          </p:cNvPr>
          <p:cNvSpPr/>
          <p:nvPr/>
        </p:nvSpPr>
        <p:spPr>
          <a:xfrm>
            <a:off x="5224337" y="1588172"/>
            <a:ext cx="1979127" cy="1123815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rgbClr val="3838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工厂怎样运行？</a:t>
            </a:r>
          </a:p>
        </p:txBody>
      </p:sp>
      <p:sp>
        <p:nvSpPr>
          <p:cNvPr id="9" name="云形 8">
            <a:extLst>
              <a:ext uri="{FF2B5EF4-FFF2-40B4-BE49-F238E27FC236}">
                <a16:creationId xmlns:a16="http://schemas.microsoft.com/office/drawing/2014/main" id="{EE2D2C21-C439-4ADB-A1C3-CD651EF661BC}"/>
              </a:ext>
            </a:extLst>
          </p:cNvPr>
          <p:cNvSpPr/>
          <p:nvPr/>
        </p:nvSpPr>
        <p:spPr>
          <a:xfrm>
            <a:off x="3323207" y="4319059"/>
            <a:ext cx="2376264" cy="1584176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rgbClr val="3838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怎样保证工厂有效运行？</a:t>
            </a:r>
          </a:p>
        </p:txBody>
      </p:sp>
      <p:sp>
        <p:nvSpPr>
          <p:cNvPr id="11" name="云形 10">
            <a:extLst>
              <a:ext uri="{FF2B5EF4-FFF2-40B4-BE49-F238E27FC236}">
                <a16:creationId xmlns:a16="http://schemas.microsoft.com/office/drawing/2014/main" id="{C9D18D29-D577-49E6-B30E-CF36859316B2}"/>
              </a:ext>
            </a:extLst>
          </p:cNvPr>
          <p:cNvSpPr/>
          <p:nvPr/>
        </p:nvSpPr>
        <p:spPr>
          <a:xfrm>
            <a:off x="9480376" y="4467824"/>
            <a:ext cx="2592288" cy="1584176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>
                <a:solidFill>
                  <a:srgbClr val="3838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怎样保证</a:t>
            </a:r>
            <a:endParaRPr lang="en-US" altLang="zh-CN" dirty="0">
              <a:solidFill>
                <a:srgbClr val="3838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rgbClr val="3838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工厂高效运行？</a:t>
            </a:r>
          </a:p>
        </p:txBody>
      </p:sp>
      <p:sp>
        <p:nvSpPr>
          <p:cNvPr id="15" name="云形 14">
            <a:extLst>
              <a:ext uri="{FF2B5EF4-FFF2-40B4-BE49-F238E27FC236}">
                <a16:creationId xmlns:a16="http://schemas.microsoft.com/office/drawing/2014/main" id="{8A5B768C-2386-47F7-865B-B9C086B6A118}"/>
              </a:ext>
            </a:extLst>
          </p:cNvPr>
          <p:cNvSpPr/>
          <p:nvPr/>
        </p:nvSpPr>
        <p:spPr>
          <a:xfrm>
            <a:off x="8045652" y="1873296"/>
            <a:ext cx="1979127" cy="1123815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rgbClr val="3838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工厂如何高效运行？</a:t>
            </a:r>
          </a:p>
        </p:txBody>
      </p:sp>
      <p:sp>
        <p:nvSpPr>
          <p:cNvPr id="16" name="箭头: 左右 15">
            <a:extLst>
              <a:ext uri="{FF2B5EF4-FFF2-40B4-BE49-F238E27FC236}">
                <a16:creationId xmlns:a16="http://schemas.microsoft.com/office/drawing/2014/main" id="{2BA3F408-5069-4F54-90E9-917C6E952101}"/>
              </a:ext>
            </a:extLst>
          </p:cNvPr>
          <p:cNvSpPr/>
          <p:nvPr/>
        </p:nvSpPr>
        <p:spPr>
          <a:xfrm>
            <a:off x="6771416" y="5653413"/>
            <a:ext cx="1369988" cy="365125"/>
          </a:xfrm>
          <a:prstGeom prst="left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箭头: 左右 16">
            <a:extLst>
              <a:ext uri="{FF2B5EF4-FFF2-40B4-BE49-F238E27FC236}">
                <a16:creationId xmlns:a16="http://schemas.microsoft.com/office/drawing/2014/main" id="{97D1C497-6736-433E-BA31-59A6142E7162}"/>
              </a:ext>
            </a:extLst>
          </p:cNvPr>
          <p:cNvSpPr/>
          <p:nvPr/>
        </p:nvSpPr>
        <p:spPr>
          <a:xfrm rot="17978593">
            <a:off x="5916857" y="3786733"/>
            <a:ext cx="1369988" cy="365125"/>
          </a:xfrm>
          <a:prstGeom prst="left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箭头: 左右 17">
            <a:extLst>
              <a:ext uri="{FF2B5EF4-FFF2-40B4-BE49-F238E27FC236}">
                <a16:creationId xmlns:a16="http://schemas.microsoft.com/office/drawing/2014/main" id="{DC3CB870-D374-4F98-A3B3-60DF6FDB0A47}"/>
              </a:ext>
            </a:extLst>
          </p:cNvPr>
          <p:cNvSpPr/>
          <p:nvPr/>
        </p:nvSpPr>
        <p:spPr>
          <a:xfrm rot="14348017">
            <a:off x="7709030" y="3782732"/>
            <a:ext cx="1369988" cy="365125"/>
          </a:xfrm>
          <a:prstGeom prst="left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EEC1313-6B76-47B1-865E-13E97BDF6814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383841"/>
                </a:solidFill>
              </a:rPr>
              <a:t>02 </a:t>
            </a:r>
            <a:r>
              <a:rPr lang="zh-CN" altLang="en-US" b="1" dirty="0">
                <a:solidFill>
                  <a:srgbClr val="383841"/>
                </a:solidFill>
              </a:rPr>
              <a:t>数字化工厂详细规划</a:t>
            </a:r>
          </a:p>
        </p:txBody>
      </p:sp>
      <p:sp>
        <p:nvSpPr>
          <p:cNvPr id="19" name="箭头: 右 18">
            <a:extLst>
              <a:ext uri="{FF2B5EF4-FFF2-40B4-BE49-F238E27FC236}">
                <a16:creationId xmlns:a16="http://schemas.microsoft.com/office/drawing/2014/main" id="{CB358788-5DAE-40EF-812F-150D065035DC}"/>
              </a:ext>
            </a:extLst>
          </p:cNvPr>
          <p:cNvSpPr/>
          <p:nvPr/>
        </p:nvSpPr>
        <p:spPr>
          <a:xfrm>
            <a:off x="4382149" y="2501605"/>
            <a:ext cx="477520" cy="648072"/>
          </a:xfrm>
          <a:prstGeom prst="rightArrow">
            <a:avLst/>
          </a:prstGeom>
          <a:solidFill>
            <a:srgbClr val="A9E401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59413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5237FB-4AB8-44F7-93BB-764E2CE7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0C913308-F349-4B6D-A68A-DD1791B4A57B}" type="slidenum">
              <a:rPr lang="zh-CN" altLang="en-US" smtClean="0"/>
              <a:t>4</a:t>
            </a:fld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CABF21A-EA24-4EE6-8AF1-41577674DC58}"/>
              </a:ext>
            </a:extLst>
          </p:cNvPr>
          <p:cNvSpPr txBox="1"/>
          <p:nvPr/>
        </p:nvSpPr>
        <p:spPr>
          <a:xfrm>
            <a:off x="660610" y="620688"/>
            <a:ext cx="8603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中联新材数字化工厂基本框架</a:t>
            </a:r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6A31EB5E-0C2F-4688-9B37-37D665970884}"/>
              </a:ext>
            </a:extLst>
          </p:cNvPr>
          <p:cNvGrpSpPr/>
          <p:nvPr/>
        </p:nvGrpSpPr>
        <p:grpSpPr>
          <a:xfrm>
            <a:off x="993627" y="1058179"/>
            <a:ext cx="10138531" cy="5159770"/>
            <a:chOff x="659330" y="1058178"/>
            <a:chExt cx="10138531" cy="5159770"/>
          </a:xfrm>
        </p:grpSpPr>
        <p:sp>
          <p:nvSpPr>
            <p:cNvPr id="64" name="矩形: 圆角 11">
              <a:extLst>
                <a:ext uri="{FF2B5EF4-FFF2-40B4-BE49-F238E27FC236}">
                  <a16:creationId xmlns:a16="http://schemas.microsoft.com/office/drawing/2014/main" id="{C22F0C71-081F-48CA-8B69-B89F2B77B8F5}"/>
                </a:ext>
              </a:extLst>
            </p:cNvPr>
            <p:cNvSpPr/>
            <p:nvPr/>
          </p:nvSpPr>
          <p:spPr>
            <a:xfrm>
              <a:off x="2463603" y="4885948"/>
              <a:ext cx="8334258" cy="133200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2700" cap="flat" cmpd="sng" algn="ctr">
              <a:solidFill>
                <a:srgbClr val="009999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68" name="矩形: 对角圆角 4">
              <a:extLst>
                <a:ext uri="{FF2B5EF4-FFF2-40B4-BE49-F238E27FC236}">
                  <a16:creationId xmlns:a16="http://schemas.microsoft.com/office/drawing/2014/main" id="{FBE14DD6-3B8F-448B-A82A-9A598931F55E}"/>
                </a:ext>
              </a:extLst>
            </p:cNvPr>
            <p:cNvSpPr/>
            <p:nvPr/>
          </p:nvSpPr>
          <p:spPr>
            <a:xfrm>
              <a:off x="667610" y="1091386"/>
              <a:ext cx="1701723" cy="5125103"/>
            </a:xfrm>
            <a:prstGeom prst="round2DiagRect">
              <a:avLst>
                <a:gd name="adj1" fmla="val 0"/>
                <a:gd name="adj2" fmla="val 30162"/>
              </a:avLst>
            </a:prstGeom>
            <a:solidFill>
              <a:srgbClr val="00B050"/>
            </a:solidFill>
            <a:ln w="12700" cap="flat" cmpd="sng" algn="ctr">
              <a:solidFill>
                <a:srgbClr val="046689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69" name="矩形: 圆角 8">
              <a:extLst>
                <a:ext uri="{FF2B5EF4-FFF2-40B4-BE49-F238E27FC236}">
                  <a16:creationId xmlns:a16="http://schemas.microsoft.com/office/drawing/2014/main" id="{0CA00FE5-31B5-425A-B6F6-DA95351EFFEA}"/>
                </a:ext>
              </a:extLst>
            </p:cNvPr>
            <p:cNvSpPr/>
            <p:nvPr/>
          </p:nvSpPr>
          <p:spPr>
            <a:xfrm>
              <a:off x="2463603" y="1058178"/>
              <a:ext cx="8310954" cy="930664"/>
            </a:xfrm>
            <a:prstGeom prst="roundRect">
              <a:avLst/>
            </a:prstGeom>
            <a:solidFill>
              <a:srgbClr val="AADB1E"/>
            </a:solidFill>
            <a:ln w="12700" cap="flat" cmpd="sng" algn="ctr">
              <a:solidFill>
                <a:srgbClr val="009999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70" name="矩形: 圆角 9">
              <a:extLst>
                <a:ext uri="{FF2B5EF4-FFF2-40B4-BE49-F238E27FC236}">
                  <a16:creationId xmlns:a16="http://schemas.microsoft.com/office/drawing/2014/main" id="{754217B5-9EBA-4273-8543-82951BCE6BED}"/>
                </a:ext>
              </a:extLst>
            </p:cNvPr>
            <p:cNvSpPr/>
            <p:nvPr/>
          </p:nvSpPr>
          <p:spPr>
            <a:xfrm>
              <a:off x="2463603" y="2162843"/>
              <a:ext cx="8316000" cy="936000"/>
            </a:xfrm>
            <a:prstGeom prst="roundRect">
              <a:avLst/>
            </a:prstGeom>
            <a:solidFill>
              <a:srgbClr val="AADB1E"/>
            </a:solidFill>
            <a:ln w="12700" cap="flat" cmpd="sng" algn="ctr">
              <a:solidFill>
                <a:srgbClr val="009999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71" name="矩形: 圆角 10">
              <a:extLst>
                <a:ext uri="{FF2B5EF4-FFF2-40B4-BE49-F238E27FC236}">
                  <a16:creationId xmlns:a16="http://schemas.microsoft.com/office/drawing/2014/main" id="{2194B4F5-4CAF-4101-BE56-D1FE1F488D42}"/>
                </a:ext>
              </a:extLst>
            </p:cNvPr>
            <p:cNvSpPr/>
            <p:nvPr/>
          </p:nvSpPr>
          <p:spPr>
            <a:xfrm>
              <a:off x="2463603" y="3261803"/>
              <a:ext cx="8310954" cy="687457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2700" cap="flat" cmpd="sng" algn="ctr">
              <a:solidFill>
                <a:srgbClr val="009999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06225DC5-EE4F-4052-AA89-54BBD72FA810}"/>
                </a:ext>
              </a:extLst>
            </p:cNvPr>
            <p:cNvCxnSpPr/>
            <p:nvPr/>
          </p:nvCxnSpPr>
          <p:spPr>
            <a:xfrm>
              <a:off x="660049" y="3178864"/>
              <a:ext cx="9972000" cy="0"/>
            </a:xfrm>
            <a:prstGeom prst="line">
              <a:avLst/>
            </a:prstGeom>
            <a:noFill/>
            <a:ln w="25400" cap="flat" cmpd="sng" algn="ctr">
              <a:solidFill>
                <a:srgbClr val="F0F0F0"/>
              </a:solidFill>
              <a:prstDash val="dashDot"/>
              <a:miter lim="800000"/>
            </a:ln>
            <a:effectLst/>
          </p:spPr>
        </p:cxnSp>
        <p:cxnSp>
          <p:nvCxnSpPr>
            <p:cNvPr id="73" name="直接连接符 72">
              <a:extLst>
                <a:ext uri="{FF2B5EF4-FFF2-40B4-BE49-F238E27FC236}">
                  <a16:creationId xmlns:a16="http://schemas.microsoft.com/office/drawing/2014/main" id="{25500B9C-390C-4C46-AB87-A5266E4463AA}"/>
                </a:ext>
              </a:extLst>
            </p:cNvPr>
            <p:cNvCxnSpPr/>
            <p:nvPr/>
          </p:nvCxnSpPr>
          <p:spPr>
            <a:xfrm>
              <a:off x="660049" y="2071902"/>
              <a:ext cx="9972000" cy="0"/>
            </a:xfrm>
            <a:prstGeom prst="line">
              <a:avLst/>
            </a:prstGeom>
            <a:noFill/>
            <a:ln w="25400" cap="flat" cmpd="sng" algn="ctr">
              <a:solidFill>
                <a:srgbClr val="F0F0F0"/>
              </a:solidFill>
              <a:prstDash val="dashDot"/>
              <a:miter lim="800000"/>
            </a:ln>
            <a:effectLst/>
          </p:spPr>
        </p:cxnSp>
        <p:sp>
          <p:nvSpPr>
            <p:cNvPr id="74" name="文本框 19">
              <a:extLst>
                <a:ext uri="{FF2B5EF4-FFF2-40B4-BE49-F238E27FC236}">
                  <a16:creationId xmlns:a16="http://schemas.microsoft.com/office/drawing/2014/main" id="{E9541998-636A-40DA-ACFE-FFF77C91A312}"/>
                </a:ext>
              </a:extLst>
            </p:cNvPr>
            <p:cNvSpPr txBox="1"/>
            <p:nvPr/>
          </p:nvSpPr>
          <p:spPr>
            <a:xfrm>
              <a:off x="659330" y="1177007"/>
              <a:ext cx="14606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5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层  </a:t>
              </a:r>
              <a:r>
                <a:rPr lang="zh-CN" altLang="en-US" sz="1400" kern="0" dirty="0">
                  <a:solidFill>
                    <a:srgbClr val="FFFFFF"/>
                  </a:solidFill>
                  <a:latin typeface="Arial"/>
                  <a:ea typeface="Microsoft YaHei"/>
                </a:rPr>
                <a:t>集团决策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层</a:t>
              </a:r>
            </a:p>
          </p:txBody>
        </p:sp>
        <p:sp>
          <p:nvSpPr>
            <p:cNvPr id="75" name="文本框 20">
              <a:extLst>
                <a:ext uri="{FF2B5EF4-FFF2-40B4-BE49-F238E27FC236}">
                  <a16:creationId xmlns:a16="http://schemas.microsoft.com/office/drawing/2014/main" id="{675DA9E4-42CB-457A-A889-D094D6F19405}"/>
                </a:ext>
              </a:extLst>
            </p:cNvPr>
            <p:cNvSpPr txBox="1"/>
            <p:nvPr/>
          </p:nvSpPr>
          <p:spPr>
            <a:xfrm>
              <a:off x="659330" y="2157781"/>
              <a:ext cx="14606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4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层  工厂运营层</a:t>
              </a:r>
            </a:p>
          </p:txBody>
        </p:sp>
        <p:sp>
          <p:nvSpPr>
            <p:cNvPr id="76" name="文本框 21">
              <a:extLst>
                <a:ext uri="{FF2B5EF4-FFF2-40B4-BE49-F238E27FC236}">
                  <a16:creationId xmlns:a16="http://schemas.microsoft.com/office/drawing/2014/main" id="{7EB258FD-06AD-4452-8182-DADD84CB6EAB}"/>
                </a:ext>
              </a:extLst>
            </p:cNvPr>
            <p:cNvSpPr txBox="1"/>
            <p:nvPr/>
          </p:nvSpPr>
          <p:spPr>
            <a:xfrm>
              <a:off x="659330" y="3190988"/>
              <a:ext cx="14606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3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层  产线</a:t>
              </a:r>
              <a:r>
                <a:rPr lang="zh-CN" altLang="en-US" sz="1400" kern="0" dirty="0">
                  <a:solidFill>
                    <a:srgbClr val="FFFFFF"/>
                  </a:solidFill>
                  <a:latin typeface="Arial"/>
                  <a:ea typeface="Microsoft YaHei"/>
                </a:rPr>
                <a:t>管理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层</a:t>
              </a:r>
            </a:p>
          </p:txBody>
        </p:sp>
        <p:sp>
          <p:nvSpPr>
            <p:cNvPr id="77" name="文本框 22">
              <a:extLst>
                <a:ext uri="{FF2B5EF4-FFF2-40B4-BE49-F238E27FC236}">
                  <a16:creationId xmlns:a16="http://schemas.microsoft.com/office/drawing/2014/main" id="{C00E03CA-4232-47BF-AB21-3B00FB04E7BD}"/>
                </a:ext>
              </a:extLst>
            </p:cNvPr>
            <p:cNvSpPr txBox="1"/>
            <p:nvPr/>
          </p:nvSpPr>
          <p:spPr>
            <a:xfrm>
              <a:off x="1250375" y="5699367"/>
              <a:ext cx="11945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设备  工装夹具</a:t>
              </a:r>
            </a:p>
          </p:txBody>
        </p:sp>
        <p:sp>
          <p:nvSpPr>
            <p:cNvPr id="78" name="文本框 26">
              <a:extLst>
                <a:ext uri="{FF2B5EF4-FFF2-40B4-BE49-F238E27FC236}">
                  <a16:creationId xmlns:a16="http://schemas.microsoft.com/office/drawing/2014/main" id="{C4257926-7121-411F-991F-D06E253CEC3F}"/>
                </a:ext>
              </a:extLst>
            </p:cNvPr>
            <p:cNvSpPr txBox="1"/>
            <p:nvPr/>
          </p:nvSpPr>
          <p:spPr>
            <a:xfrm>
              <a:off x="3320247" y="2420887"/>
              <a:ext cx="634019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kern="0" dirty="0">
                  <a:latin typeface="Arial"/>
                  <a:ea typeface="Microsoft YaHei"/>
                </a:rPr>
                <a:t>数字化工厂运营平台</a:t>
              </a:r>
              <a:endParaRPr kumimoji="0" lang="en-US" altLang="zh-CN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Microsoft YaHei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200" kern="0" dirty="0">
                  <a:solidFill>
                    <a:srgbClr val="FFFFFF"/>
                  </a:solidFill>
                  <a:latin typeface="Arial"/>
                  <a:ea typeface="Microsoft YaHei"/>
                </a:rPr>
                <a:t>物联互联、实验运行、采购运行、库存运行、生产运行、设备运行、质量运行、销售运行</a:t>
              </a:r>
              <a:r>
                <a:rPr lang="en-US" altLang="zh-CN" sz="1200" kern="0" dirty="0">
                  <a:solidFill>
                    <a:srgbClr val="FFFFFF"/>
                  </a:solidFill>
                  <a:latin typeface="Arial"/>
                  <a:ea typeface="Microsoft YaHei"/>
                </a:rPr>
                <a:t>…</a:t>
              </a:r>
              <a:endParaRPr lang="zh-CN" altLang="en-US" sz="1200" kern="0" dirty="0">
                <a:solidFill>
                  <a:srgbClr val="FFFFFF"/>
                </a:solidFill>
                <a:latin typeface="Arial"/>
                <a:ea typeface="Microsoft YaHei"/>
              </a:endParaRPr>
            </a:p>
          </p:txBody>
        </p:sp>
        <p:sp>
          <p:nvSpPr>
            <p:cNvPr id="79" name="文本框 27">
              <a:extLst>
                <a:ext uri="{FF2B5EF4-FFF2-40B4-BE49-F238E27FC236}">
                  <a16:creationId xmlns:a16="http://schemas.microsoft.com/office/drawing/2014/main" id="{CA3F6AB6-3349-4BE6-9DA3-990E5F0D49B2}"/>
                </a:ext>
              </a:extLst>
            </p:cNvPr>
            <p:cNvSpPr txBox="1"/>
            <p:nvPr/>
          </p:nvSpPr>
          <p:spPr>
            <a:xfrm>
              <a:off x="5396421" y="3419708"/>
              <a:ext cx="2362945" cy="338554"/>
            </a:xfrm>
            <a:prstGeom prst="rect">
              <a:avLst/>
            </a:prstGeom>
            <a:solidFill>
              <a:srgbClr val="046D79">
                <a:lumMod val="20000"/>
                <a:lumOff val="8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600" b="1" i="0" u="none" strike="noStrike" kern="0" cap="none" spc="0" normalizeH="0" baseline="0">
                  <a:ln>
                    <a:noFill/>
                  </a:ln>
                  <a:effectLst/>
                  <a:uLnTx/>
                  <a:uFillTx/>
                  <a:latin typeface="Arial"/>
                  <a:ea typeface="Microsoft YaHei"/>
                </a:defRPr>
              </a:lvl1pPr>
            </a:lstStyle>
            <a:p>
              <a:r>
                <a:rPr lang="zh-CN" altLang="en-US" sz="1800" b="0" dirty="0"/>
                <a:t>产线数字管理平台</a:t>
              </a:r>
            </a:p>
          </p:txBody>
        </p:sp>
        <p:sp>
          <p:nvSpPr>
            <p:cNvPr id="85" name="文本框 40">
              <a:extLst>
                <a:ext uri="{FF2B5EF4-FFF2-40B4-BE49-F238E27FC236}">
                  <a16:creationId xmlns:a16="http://schemas.microsoft.com/office/drawing/2014/main" id="{9084B8F0-E48F-403A-8C4D-BBE3C95CC675}"/>
                </a:ext>
              </a:extLst>
            </p:cNvPr>
            <p:cNvSpPr txBox="1"/>
            <p:nvPr/>
          </p:nvSpPr>
          <p:spPr>
            <a:xfrm>
              <a:off x="3361573" y="2215007"/>
              <a:ext cx="1005403" cy="338554"/>
            </a:xfrm>
            <a:prstGeom prst="rect">
              <a:avLst/>
            </a:prstGeom>
            <a:solidFill>
              <a:srgbClr val="FFC000"/>
            </a:solidFill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kern="0" dirty="0">
                  <a:solidFill>
                    <a:srgbClr val="FFFFFF"/>
                  </a:solidFill>
                  <a:latin typeface="Arial"/>
                  <a:ea typeface="Microsoft YaHei"/>
                </a:rPr>
                <a:t>研发</a:t>
              </a:r>
              <a:r>
                <a:rPr kumimoji="0" lang="zh-CN" altLang="en-US" sz="160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数据</a:t>
              </a:r>
              <a:endParaRPr kumimoji="0" lang="en-US" altLang="zh-CN" sz="16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Microsoft YaHei"/>
              </a:endParaRPr>
            </a:p>
          </p:txBody>
        </p:sp>
        <p:sp>
          <p:nvSpPr>
            <p:cNvPr id="86" name="文本框 41">
              <a:extLst>
                <a:ext uri="{FF2B5EF4-FFF2-40B4-BE49-F238E27FC236}">
                  <a16:creationId xmlns:a16="http://schemas.microsoft.com/office/drawing/2014/main" id="{DFAA489B-A766-4F19-9EC6-529EFEC32D77}"/>
                </a:ext>
              </a:extLst>
            </p:cNvPr>
            <p:cNvSpPr txBox="1"/>
            <p:nvPr/>
          </p:nvSpPr>
          <p:spPr>
            <a:xfrm>
              <a:off x="8610080" y="2208578"/>
              <a:ext cx="1005403" cy="338554"/>
            </a:xfrm>
            <a:prstGeom prst="rect">
              <a:avLst/>
            </a:prstGeom>
            <a:solidFill>
              <a:srgbClr val="FFC000"/>
            </a:solidFill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工厂数据</a:t>
              </a:r>
              <a:endParaRPr kumimoji="0" lang="en-US" altLang="zh-CN" sz="16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Microsoft YaHei"/>
              </a:endParaRPr>
            </a:p>
          </p:txBody>
        </p:sp>
        <p:sp>
          <p:nvSpPr>
            <p:cNvPr id="87" name="文本框 42">
              <a:extLst>
                <a:ext uri="{FF2B5EF4-FFF2-40B4-BE49-F238E27FC236}">
                  <a16:creationId xmlns:a16="http://schemas.microsoft.com/office/drawing/2014/main" id="{315BFDFC-16A2-4E75-A5A4-18AA13CEAC2F}"/>
                </a:ext>
              </a:extLst>
            </p:cNvPr>
            <p:cNvSpPr txBox="1"/>
            <p:nvPr/>
          </p:nvSpPr>
          <p:spPr>
            <a:xfrm>
              <a:off x="8237593" y="3440439"/>
              <a:ext cx="1005403" cy="338554"/>
            </a:xfrm>
            <a:prstGeom prst="rect">
              <a:avLst/>
            </a:prstGeom>
            <a:solidFill>
              <a:srgbClr val="FFC000"/>
            </a:solidFill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kern="0" dirty="0">
                  <a:solidFill>
                    <a:srgbClr val="FFFFFF"/>
                  </a:solidFill>
                  <a:latin typeface="Arial"/>
                  <a:ea typeface="Microsoft YaHei"/>
                </a:rPr>
                <a:t>产线数据</a:t>
              </a:r>
              <a:endParaRPr kumimoji="0" lang="zh-CN" altLang="en-US" sz="16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Microsoft YaHei"/>
              </a:endParaRPr>
            </a:p>
          </p:txBody>
        </p:sp>
        <p:sp>
          <p:nvSpPr>
            <p:cNvPr id="88" name="文本框 43">
              <a:extLst>
                <a:ext uri="{FF2B5EF4-FFF2-40B4-BE49-F238E27FC236}">
                  <a16:creationId xmlns:a16="http://schemas.microsoft.com/office/drawing/2014/main" id="{E31C2978-85D2-4154-A84A-D42ED0A0637E}"/>
                </a:ext>
              </a:extLst>
            </p:cNvPr>
            <p:cNvSpPr txBox="1"/>
            <p:nvPr/>
          </p:nvSpPr>
          <p:spPr>
            <a:xfrm>
              <a:off x="3962871" y="3442266"/>
              <a:ext cx="998286" cy="338554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生产指令</a:t>
              </a:r>
            </a:p>
          </p:txBody>
        </p:sp>
        <p:sp>
          <p:nvSpPr>
            <p:cNvPr id="89" name="文本框 24">
              <a:extLst>
                <a:ext uri="{FF2B5EF4-FFF2-40B4-BE49-F238E27FC236}">
                  <a16:creationId xmlns:a16="http://schemas.microsoft.com/office/drawing/2014/main" id="{DDAA9CED-B535-43EF-B458-9F8A58E4E79A}"/>
                </a:ext>
              </a:extLst>
            </p:cNvPr>
            <p:cNvSpPr txBox="1"/>
            <p:nvPr/>
          </p:nvSpPr>
          <p:spPr>
            <a:xfrm>
              <a:off x="2701699" y="1368113"/>
              <a:ext cx="2342348" cy="553998"/>
            </a:xfrm>
            <a:prstGeom prst="rect">
              <a:avLst/>
            </a:prstGeom>
            <a:solidFill>
              <a:srgbClr val="AADB1E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"/>
                  <a:ea typeface="Microsoft YaHei"/>
                </a:rPr>
                <a:t>ELN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配方数据、工艺数据</a:t>
              </a: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…</a:t>
              </a:r>
              <a:endPara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Microsoft YaHei"/>
              </a:endParaRPr>
            </a:p>
          </p:txBody>
        </p:sp>
        <p:sp>
          <p:nvSpPr>
            <p:cNvPr id="90" name="文本框 25">
              <a:extLst>
                <a:ext uri="{FF2B5EF4-FFF2-40B4-BE49-F238E27FC236}">
                  <a16:creationId xmlns:a16="http://schemas.microsoft.com/office/drawing/2014/main" id="{4D952D9D-5BE0-42AB-B2CB-945DC9E71370}"/>
                </a:ext>
              </a:extLst>
            </p:cNvPr>
            <p:cNvSpPr txBox="1"/>
            <p:nvPr/>
          </p:nvSpPr>
          <p:spPr>
            <a:xfrm>
              <a:off x="6701885" y="1368113"/>
              <a:ext cx="4027149" cy="553998"/>
            </a:xfrm>
            <a:prstGeom prst="rect">
              <a:avLst/>
            </a:prstGeom>
            <a:solidFill>
              <a:srgbClr val="AADB1E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"/>
                  <a:ea typeface="Microsoft YaHei"/>
                </a:rPr>
                <a:t>ERP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计划管理、</a:t>
              </a:r>
              <a:r>
                <a:rPr lang="zh-CN" altLang="en-US" sz="1200" kern="0" dirty="0">
                  <a:solidFill>
                    <a:srgbClr val="FFFFFF"/>
                  </a:solidFill>
                  <a:latin typeface="Arial"/>
                  <a:ea typeface="Microsoft YaHei"/>
                </a:rPr>
                <a:t>采购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管理、仓库管理、</a:t>
              </a:r>
              <a:r>
                <a:rPr lang="zh-CN" altLang="en-US" sz="1200" kern="0" dirty="0">
                  <a:solidFill>
                    <a:srgbClr val="FFFFFF"/>
                  </a:solidFill>
                  <a:latin typeface="Arial"/>
                  <a:ea typeface="Microsoft YaHei"/>
                </a:rPr>
                <a:t>销售管理、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财务成本</a:t>
              </a: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…</a:t>
              </a:r>
            </a:p>
          </p:txBody>
        </p:sp>
        <p:sp>
          <p:nvSpPr>
            <p:cNvPr id="98" name="laptop_44053">
              <a:extLst>
                <a:ext uri="{FF2B5EF4-FFF2-40B4-BE49-F238E27FC236}">
                  <a16:creationId xmlns:a16="http://schemas.microsoft.com/office/drawing/2014/main" id="{DF6B3131-F73C-409D-A107-13E32DB295F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373320" y="1556792"/>
              <a:ext cx="236798" cy="192331"/>
            </a:xfrm>
            <a:custGeom>
              <a:avLst/>
              <a:gdLst>
                <a:gd name="connsiteX0" fmla="*/ 533213 w 608768"/>
                <a:gd name="connsiteY0" fmla="*/ 460113 h 494452"/>
                <a:gd name="connsiteX1" fmla="*/ 533213 w 608768"/>
                <a:gd name="connsiteY1" fmla="*/ 473408 h 494452"/>
                <a:gd name="connsiteX2" fmla="*/ 582059 w 608768"/>
                <a:gd name="connsiteY2" fmla="*/ 473408 h 494452"/>
                <a:gd name="connsiteX3" fmla="*/ 582059 w 608768"/>
                <a:gd name="connsiteY3" fmla="*/ 460113 h 494452"/>
                <a:gd name="connsiteX4" fmla="*/ 0 w 608768"/>
                <a:gd name="connsiteY4" fmla="*/ 438988 h 494452"/>
                <a:gd name="connsiteX5" fmla="*/ 608768 w 608768"/>
                <a:gd name="connsiteY5" fmla="*/ 438988 h 494452"/>
                <a:gd name="connsiteX6" fmla="*/ 608768 w 608768"/>
                <a:gd name="connsiteY6" fmla="*/ 494452 h 494452"/>
                <a:gd name="connsiteX7" fmla="*/ 0 w 608768"/>
                <a:gd name="connsiteY7" fmla="*/ 494452 h 494452"/>
                <a:gd name="connsiteX8" fmla="*/ 26628 w 608768"/>
                <a:gd name="connsiteY8" fmla="*/ 360872 h 494452"/>
                <a:gd name="connsiteX9" fmla="*/ 585407 w 608768"/>
                <a:gd name="connsiteY9" fmla="*/ 360872 h 494452"/>
                <a:gd name="connsiteX10" fmla="*/ 608768 w 608768"/>
                <a:gd name="connsiteY10" fmla="*/ 416336 h 494452"/>
                <a:gd name="connsiteX11" fmla="*/ 0 w 608768"/>
                <a:gd name="connsiteY11" fmla="*/ 416336 h 494452"/>
                <a:gd name="connsiteX12" fmla="*/ 88888 w 608768"/>
                <a:gd name="connsiteY12" fmla="*/ 48208 h 494452"/>
                <a:gd name="connsiteX13" fmla="*/ 88888 w 608768"/>
                <a:gd name="connsiteY13" fmla="*/ 290718 h 494452"/>
                <a:gd name="connsiteX14" fmla="*/ 519880 w 608768"/>
                <a:gd name="connsiteY14" fmla="*/ 290718 h 494452"/>
                <a:gd name="connsiteX15" fmla="*/ 519880 w 608768"/>
                <a:gd name="connsiteY15" fmla="*/ 48208 h 494452"/>
                <a:gd name="connsiteX16" fmla="*/ 28367 w 608768"/>
                <a:gd name="connsiteY16" fmla="*/ 0 h 494452"/>
                <a:gd name="connsiteX17" fmla="*/ 580400 w 608768"/>
                <a:gd name="connsiteY17" fmla="*/ 0 h 494452"/>
                <a:gd name="connsiteX18" fmla="*/ 580400 w 608768"/>
                <a:gd name="connsiteY18" fmla="*/ 338926 h 494452"/>
                <a:gd name="connsiteX19" fmla="*/ 28367 w 608768"/>
                <a:gd name="connsiteY19" fmla="*/ 338926 h 4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8768" h="494452">
                  <a:moveTo>
                    <a:pt x="533213" y="460113"/>
                  </a:moveTo>
                  <a:lnTo>
                    <a:pt x="533213" y="473408"/>
                  </a:lnTo>
                  <a:lnTo>
                    <a:pt x="582059" y="473408"/>
                  </a:lnTo>
                  <a:lnTo>
                    <a:pt x="582059" y="460113"/>
                  </a:lnTo>
                  <a:close/>
                  <a:moveTo>
                    <a:pt x="0" y="438988"/>
                  </a:moveTo>
                  <a:lnTo>
                    <a:pt x="608768" y="438988"/>
                  </a:lnTo>
                  <a:lnTo>
                    <a:pt x="608768" y="494452"/>
                  </a:lnTo>
                  <a:lnTo>
                    <a:pt x="0" y="494452"/>
                  </a:lnTo>
                  <a:close/>
                  <a:moveTo>
                    <a:pt x="26628" y="360872"/>
                  </a:moveTo>
                  <a:lnTo>
                    <a:pt x="585407" y="360872"/>
                  </a:lnTo>
                  <a:lnTo>
                    <a:pt x="608768" y="416336"/>
                  </a:lnTo>
                  <a:lnTo>
                    <a:pt x="0" y="416336"/>
                  </a:lnTo>
                  <a:close/>
                  <a:moveTo>
                    <a:pt x="88888" y="48208"/>
                  </a:moveTo>
                  <a:lnTo>
                    <a:pt x="88888" y="290718"/>
                  </a:lnTo>
                  <a:lnTo>
                    <a:pt x="519880" y="290718"/>
                  </a:lnTo>
                  <a:lnTo>
                    <a:pt x="519880" y="48208"/>
                  </a:lnTo>
                  <a:close/>
                  <a:moveTo>
                    <a:pt x="28367" y="0"/>
                  </a:moveTo>
                  <a:lnTo>
                    <a:pt x="580400" y="0"/>
                  </a:lnTo>
                  <a:lnTo>
                    <a:pt x="580400" y="338926"/>
                  </a:lnTo>
                  <a:lnTo>
                    <a:pt x="28367" y="3389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99" name="laptop_44053">
              <a:extLst>
                <a:ext uri="{FF2B5EF4-FFF2-40B4-BE49-F238E27FC236}">
                  <a16:creationId xmlns:a16="http://schemas.microsoft.com/office/drawing/2014/main" id="{D4B23E30-7BF6-4A16-8446-67CB9EA5BF5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16565" y="1556792"/>
              <a:ext cx="236798" cy="192331"/>
            </a:xfrm>
            <a:custGeom>
              <a:avLst/>
              <a:gdLst>
                <a:gd name="connsiteX0" fmla="*/ 533213 w 608768"/>
                <a:gd name="connsiteY0" fmla="*/ 460113 h 494452"/>
                <a:gd name="connsiteX1" fmla="*/ 533213 w 608768"/>
                <a:gd name="connsiteY1" fmla="*/ 473408 h 494452"/>
                <a:gd name="connsiteX2" fmla="*/ 582059 w 608768"/>
                <a:gd name="connsiteY2" fmla="*/ 473408 h 494452"/>
                <a:gd name="connsiteX3" fmla="*/ 582059 w 608768"/>
                <a:gd name="connsiteY3" fmla="*/ 460113 h 494452"/>
                <a:gd name="connsiteX4" fmla="*/ 0 w 608768"/>
                <a:gd name="connsiteY4" fmla="*/ 438988 h 494452"/>
                <a:gd name="connsiteX5" fmla="*/ 608768 w 608768"/>
                <a:gd name="connsiteY5" fmla="*/ 438988 h 494452"/>
                <a:gd name="connsiteX6" fmla="*/ 608768 w 608768"/>
                <a:gd name="connsiteY6" fmla="*/ 494452 h 494452"/>
                <a:gd name="connsiteX7" fmla="*/ 0 w 608768"/>
                <a:gd name="connsiteY7" fmla="*/ 494452 h 494452"/>
                <a:gd name="connsiteX8" fmla="*/ 26628 w 608768"/>
                <a:gd name="connsiteY8" fmla="*/ 360872 h 494452"/>
                <a:gd name="connsiteX9" fmla="*/ 585407 w 608768"/>
                <a:gd name="connsiteY9" fmla="*/ 360872 h 494452"/>
                <a:gd name="connsiteX10" fmla="*/ 608768 w 608768"/>
                <a:gd name="connsiteY10" fmla="*/ 416336 h 494452"/>
                <a:gd name="connsiteX11" fmla="*/ 0 w 608768"/>
                <a:gd name="connsiteY11" fmla="*/ 416336 h 494452"/>
                <a:gd name="connsiteX12" fmla="*/ 88888 w 608768"/>
                <a:gd name="connsiteY12" fmla="*/ 48208 h 494452"/>
                <a:gd name="connsiteX13" fmla="*/ 88888 w 608768"/>
                <a:gd name="connsiteY13" fmla="*/ 290718 h 494452"/>
                <a:gd name="connsiteX14" fmla="*/ 519880 w 608768"/>
                <a:gd name="connsiteY14" fmla="*/ 290718 h 494452"/>
                <a:gd name="connsiteX15" fmla="*/ 519880 w 608768"/>
                <a:gd name="connsiteY15" fmla="*/ 48208 h 494452"/>
                <a:gd name="connsiteX16" fmla="*/ 28367 w 608768"/>
                <a:gd name="connsiteY16" fmla="*/ 0 h 494452"/>
                <a:gd name="connsiteX17" fmla="*/ 580400 w 608768"/>
                <a:gd name="connsiteY17" fmla="*/ 0 h 494452"/>
                <a:gd name="connsiteX18" fmla="*/ 580400 w 608768"/>
                <a:gd name="connsiteY18" fmla="*/ 338926 h 494452"/>
                <a:gd name="connsiteX19" fmla="*/ 28367 w 608768"/>
                <a:gd name="connsiteY19" fmla="*/ 338926 h 4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8768" h="494452">
                  <a:moveTo>
                    <a:pt x="533213" y="460113"/>
                  </a:moveTo>
                  <a:lnTo>
                    <a:pt x="533213" y="473408"/>
                  </a:lnTo>
                  <a:lnTo>
                    <a:pt x="582059" y="473408"/>
                  </a:lnTo>
                  <a:lnTo>
                    <a:pt x="582059" y="460113"/>
                  </a:lnTo>
                  <a:close/>
                  <a:moveTo>
                    <a:pt x="0" y="438988"/>
                  </a:moveTo>
                  <a:lnTo>
                    <a:pt x="608768" y="438988"/>
                  </a:lnTo>
                  <a:lnTo>
                    <a:pt x="608768" y="494452"/>
                  </a:lnTo>
                  <a:lnTo>
                    <a:pt x="0" y="494452"/>
                  </a:lnTo>
                  <a:close/>
                  <a:moveTo>
                    <a:pt x="26628" y="360872"/>
                  </a:moveTo>
                  <a:lnTo>
                    <a:pt x="585407" y="360872"/>
                  </a:lnTo>
                  <a:lnTo>
                    <a:pt x="608768" y="416336"/>
                  </a:lnTo>
                  <a:lnTo>
                    <a:pt x="0" y="416336"/>
                  </a:lnTo>
                  <a:close/>
                  <a:moveTo>
                    <a:pt x="88888" y="48208"/>
                  </a:moveTo>
                  <a:lnTo>
                    <a:pt x="88888" y="290718"/>
                  </a:lnTo>
                  <a:lnTo>
                    <a:pt x="519880" y="290718"/>
                  </a:lnTo>
                  <a:lnTo>
                    <a:pt x="519880" y="48208"/>
                  </a:lnTo>
                  <a:close/>
                  <a:moveTo>
                    <a:pt x="28367" y="0"/>
                  </a:moveTo>
                  <a:lnTo>
                    <a:pt x="580400" y="0"/>
                  </a:lnTo>
                  <a:lnTo>
                    <a:pt x="580400" y="338926"/>
                  </a:lnTo>
                  <a:lnTo>
                    <a:pt x="28367" y="3389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00" name="文本框 58">
              <a:extLst>
                <a:ext uri="{FF2B5EF4-FFF2-40B4-BE49-F238E27FC236}">
                  <a16:creationId xmlns:a16="http://schemas.microsoft.com/office/drawing/2014/main" id="{E4927E7D-FD0C-4EDE-9D16-6F81E2688545}"/>
                </a:ext>
              </a:extLst>
            </p:cNvPr>
            <p:cNvSpPr txBox="1"/>
            <p:nvPr/>
          </p:nvSpPr>
          <p:spPr>
            <a:xfrm>
              <a:off x="1231994" y="1755699"/>
              <a:ext cx="10583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ERP      ELN</a:t>
              </a:r>
              <a:endPara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Microsoft YaHei"/>
              </a:endParaRPr>
            </a:p>
          </p:txBody>
        </p:sp>
        <p:sp>
          <p:nvSpPr>
            <p:cNvPr id="101" name="laptop_44053">
              <a:extLst>
                <a:ext uri="{FF2B5EF4-FFF2-40B4-BE49-F238E27FC236}">
                  <a16:creationId xmlns:a16="http://schemas.microsoft.com/office/drawing/2014/main" id="{9E4D3295-0BD3-4D1B-8D55-706BBD736BC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342959" y="2587634"/>
              <a:ext cx="236798" cy="192331"/>
            </a:xfrm>
            <a:custGeom>
              <a:avLst/>
              <a:gdLst>
                <a:gd name="connsiteX0" fmla="*/ 533213 w 608768"/>
                <a:gd name="connsiteY0" fmla="*/ 460113 h 494452"/>
                <a:gd name="connsiteX1" fmla="*/ 533213 w 608768"/>
                <a:gd name="connsiteY1" fmla="*/ 473408 h 494452"/>
                <a:gd name="connsiteX2" fmla="*/ 582059 w 608768"/>
                <a:gd name="connsiteY2" fmla="*/ 473408 h 494452"/>
                <a:gd name="connsiteX3" fmla="*/ 582059 w 608768"/>
                <a:gd name="connsiteY3" fmla="*/ 460113 h 494452"/>
                <a:gd name="connsiteX4" fmla="*/ 0 w 608768"/>
                <a:gd name="connsiteY4" fmla="*/ 438988 h 494452"/>
                <a:gd name="connsiteX5" fmla="*/ 608768 w 608768"/>
                <a:gd name="connsiteY5" fmla="*/ 438988 h 494452"/>
                <a:gd name="connsiteX6" fmla="*/ 608768 w 608768"/>
                <a:gd name="connsiteY6" fmla="*/ 494452 h 494452"/>
                <a:gd name="connsiteX7" fmla="*/ 0 w 608768"/>
                <a:gd name="connsiteY7" fmla="*/ 494452 h 494452"/>
                <a:gd name="connsiteX8" fmla="*/ 26628 w 608768"/>
                <a:gd name="connsiteY8" fmla="*/ 360872 h 494452"/>
                <a:gd name="connsiteX9" fmla="*/ 585407 w 608768"/>
                <a:gd name="connsiteY9" fmla="*/ 360872 h 494452"/>
                <a:gd name="connsiteX10" fmla="*/ 608768 w 608768"/>
                <a:gd name="connsiteY10" fmla="*/ 416336 h 494452"/>
                <a:gd name="connsiteX11" fmla="*/ 0 w 608768"/>
                <a:gd name="connsiteY11" fmla="*/ 416336 h 494452"/>
                <a:gd name="connsiteX12" fmla="*/ 88888 w 608768"/>
                <a:gd name="connsiteY12" fmla="*/ 48208 h 494452"/>
                <a:gd name="connsiteX13" fmla="*/ 88888 w 608768"/>
                <a:gd name="connsiteY13" fmla="*/ 290718 h 494452"/>
                <a:gd name="connsiteX14" fmla="*/ 519880 w 608768"/>
                <a:gd name="connsiteY14" fmla="*/ 290718 h 494452"/>
                <a:gd name="connsiteX15" fmla="*/ 519880 w 608768"/>
                <a:gd name="connsiteY15" fmla="*/ 48208 h 494452"/>
                <a:gd name="connsiteX16" fmla="*/ 28367 w 608768"/>
                <a:gd name="connsiteY16" fmla="*/ 0 h 494452"/>
                <a:gd name="connsiteX17" fmla="*/ 580400 w 608768"/>
                <a:gd name="connsiteY17" fmla="*/ 0 h 494452"/>
                <a:gd name="connsiteX18" fmla="*/ 580400 w 608768"/>
                <a:gd name="connsiteY18" fmla="*/ 338926 h 494452"/>
                <a:gd name="connsiteX19" fmla="*/ 28367 w 608768"/>
                <a:gd name="connsiteY19" fmla="*/ 338926 h 4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8768" h="494452">
                  <a:moveTo>
                    <a:pt x="533213" y="460113"/>
                  </a:moveTo>
                  <a:lnTo>
                    <a:pt x="533213" y="473408"/>
                  </a:lnTo>
                  <a:lnTo>
                    <a:pt x="582059" y="473408"/>
                  </a:lnTo>
                  <a:lnTo>
                    <a:pt x="582059" y="460113"/>
                  </a:lnTo>
                  <a:close/>
                  <a:moveTo>
                    <a:pt x="0" y="438988"/>
                  </a:moveTo>
                  <a:lnTo>
                    <a:pt x="608768" y="438988"/>
                  </a:lnTo>
                  <a:lnTo>
                    <a:pt x="608768" y="494452"/>
                  </a:lnTo>
                  <a:lnTo>
                    <a:pt x="0" y="494452"/>
                  </a:lnTo>
                  <a:close/>
                  <a:moveTo>
                    <a:pt x="26628" y="360872"/>
                  </a:moveTo>
                  <a:lnTo>
                    <a:pt x="585407" y="360872"/>
                  </a:lnTo>
                  <a:lnTo>
                    <a:pt x="608768" y="416336"/>
                  </a:lnTo>
                  <a:lnTo>
                    <a:pt x="0" y="416336"/>
                  </a:lnTo>
                  <a:close/>
                  <a:moveTo>
                    <a:pt x="88888" y="48208"/>
                  </a:moveTo>
                  <a:lnTo>
                    <a:pt x="88888" y="290718"/>
                  </a:lnTo>
                  <a:lnTo>
                    <a:pt x="519880" y="290718"/>
                  </a:lnTo>
                  <a:lnTo>
                    <a:pt x="519880" y="48208"/>
                  </a:lnTo>
                  <a:close/>
                  <a:moveTo>
                    <a:pt x="28367" y="0"/>
                  </a:moveTo>
                  <a:lnTo>
                    <a:pt x="580400" y="0"/>
                  </a:lnTo>
                  <a:lnTo>
                    <a:pt x="580400" y="338926"/>
                  </a:lnTo>
                  <a:lnTo>
                    <a:pt x="28367" y="3389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02" name="laptop_44053">
              <a:extLst>
                <a:ext uri="{FF2B5EF4-FFF2-40B4-BE49-F238E27FC236}">
                  <a16:creationId xmlns:a16="http://schemas.microsoft.com/office/drawing/2014/main" id="{14CCDC9F-5CE5-4378-B9F7-32DF23013B2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886204" y="2587634"/>
              <a:ext cx="236798" cy="192331"/>
            </a:xfrm>
            <a:custGeom>
              <a:avLst/>
              <a:gdLst>
                <a:gd name="connsiteX0" fmla="*/ 533213 w 608768"/>
                <a:gd name="connsiteY0" fmla="*/ 460113 h 494452"/>
                <a:gd name="connsiteX1" fmla="*/ 533213 w 608768"/>
                <a:gd name="connsiteY1" fmla="*/ 473408 h 494452"/>
                <a:gd name="connsiteX2" fmla="*/ 582059 w 608768"/>
                <a:gd name="connsiteY2" fmla="*/ 473408 h 494452"/>
                <a:gd name="connsiteX3" fmla="*/ 582059 w 608768"/>
                <a:gd name="connsiteY3" fmla="*/ 460113 h 494452"/>
                <a:gd name="connsiteX4" fmla="*/ 0 w 608768"/>
                <a:gd name="connsiteY4" fmla="*/ 438988 h 494452"/>
                <a:gd name="connsiteX5" fmla="*/ 608768 w 608768"/>
                <a:gd name="connsiteY5" fmla="*/ 438988 h 494452"/>
                <a:gd name="connsiteX6" fmla="*/ 608768 w 608768"/>
                <a:gd name="connsiteY6" fmla="*/ 494452 h 494452"/>
                <a:gd name="connsiteX7" fmla="*/ 0 w 608768"/>
                <a:gd name="connsiteY7" fmla="*/ 494452 h 494452"/>
                <a:gd name="connsiteX8" fmla="*/ 26628 w 608768"/>
                <a:gd name="connsiteY8" fmla="*/ 360872 h 494452"/>
                <a:gd name="connsiteX9" fmla="*/ 585407 w 608768"/>
                <a:gd name="connsiteY9" fmla="*/ 360872 h 494452"/>
                <a:gd name="connsiteX10" fmla="*/ 608768 w 608768"/>
                <a:gd name="connsiteY10" fmla="*/ 416336 h 494452"/>
                <a:gd name="connsiteX11" fmla="*/ 0 w 608768"/>
                <a:gd name="connsiteY11" fmla="*/ 416336 h 494452"/>
                <a:gd name="connsiteX12" fmla="*/ 88888 w 608768"/>
                <a:gd name="connsiteY12" fmla="*/ 48208 h 494452"/>
                <a:gd name="connsiteX13" fmla="*/ 88888 w 608768"/>
                <a:gd name="connsiteY13" fmla="*/ 290718 h 494452"/>
                <a:gd name="connsiteX14" fmla="*/ 519880 w 608768"/>
                <a:gd name="connsiteY14" fmla="*/ 290718 h 494452"/>
                <a:gd name="connsiteX15" fmla="*/ 519880 w 608768"/>
                <a:gd name="connsiteY15" fmla="*/ 48208 h 494452"/>
                <a:gd name="connsiteX16" fmla="*/ 28367 w 608768"/>
                <a:gd name="connsiteY16" fmla="*/ 0 h 494452"/>
                <a:gd name="connsiteX17" fmla="*/ 580400 w 608768"/>
                <a:gd name="connsiteY17" fmla="*/ 0 h 494452"/>
                <a:gd name="connsiteX18" fmla="*/ 580400 w 608768"/>
                <a:gd name="connsiteY18" fmla="*/ 338926 h 494452"/>
                <a:gd name="connsiteX19" fmla="*/ 28367 w 608768"/>
                <a:gd name="connsiteY19" fmla="*/ 338926 h 4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8768" h="494452">
                  <a:moveTo>
                    <a:pt x="533213" y="460113"/>
                  </a:moveTo>
                  <a:lnTo>
                    <a:pt x="533213" y="473408"/>
                  </a:lnTo>
                  <a:lnTo>
                    <a:pt x="582059" y="473408"/>
                  </a:lnTo>
                  <a:lnTo>
                    <a:pt x="582059" y="460113"/>
                  </a:lnTo>
                  <a:close/>
                  <a:moveTo>
                    <a:pt x="0" y="438988"/>
                  </a:moveTo>
                  <a:lnTo>
                    <a:pt x="608768" y="438988"/>
                  </a:lnTo>
                  <a:lnTo>
                    <a:pt x="608768" y="494452"/>
                  </a:lnTo>
                  <a:lnTo>
                    <a:pt x="0" y="494452"/>
                  </a:lnTo>
                  <a:close/>
                  <a:moveTo>
                    <a:pt x="26628" y="360872"/>
                  </a:moveTo>
                  <a:lnTo>
                    <a:pt x="585407" y="360872"/>
                  </a:lnTo>
                  <a:lnTo>
                    <a:pt x="608768" y="416336"/>
                  </a:lnTo>
                  <a:lnTo>
                    <a:pt x="0" y="416336"/>
                  </a:lnTo>
                  <a:close/>
                  <a:moveTo>
                    <a:pt x="88888" y="48208"/>
                  </a:moveTo>
                  <a:lnTo>
                    <a:pt x="88888" y="290718"/>
                  </a:lnTo>
                  <a:lnTo>
                    <a:pt x="519880" y="290718"/>
                  </a:lnTo>
                  <a:lnTo>
                    <a:pt x="519880" y="48208"/>
                  </a:lnTo>
                  <a:close/>
                  <a:moveTo>
                    <a:pt x="28367" y="0"/>
                  </a:moveTo>
                  <a:lnTo>
                    <a:pt x="580400" y="0"/>
                  </a:lnTo>
                  <a:lnTo>
                    <a:pt x="580400" y="338926"/>
                  </a:lnTo>
                  <a:lnTo>
                    <a:pt x="28367" y="3389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03" name="文本框 61">
              <a:extLst>
                <a:ext uri="{FF2B5EF4-FFF2-40B4-BE49-F238E27FC236}">
                  <a16:creationId xmlns:a16="http://schemas.microsoft.com/office/drawing/2014/main" id="{C05A4EFE-9725-426F-A560-DD26835AB307}"/>
                </a:ext>
              </a:extLst>
            </p:cNvPr>
            <p:cNvSpPr txBox="1"/>
            <p:nvPr/>
          </p:nvSpPr>
          <p:spPr>
            <a:xfrm>
              <a:off x="1221338" y="2793283"/>
              <a:ext cx="12650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MES  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工厂组态</a:t>
              </a:r>
            </a:p>
          </p:txBody>
        </p:sp>
        <p:sp>
          <p:nvSpPr>
            <p:cNvPr id="104" name="文本框 62">
              <a:extLst>
                <a:ext uri="{FF2B5EF4-FFF2-40B4-BE49-F238E27FC236}">
                  <a16:creationId xmlns:a16="http://schemas.microsoft.com/office/drawing/2014/main" id="{0B927C98-856B-47E7-9049-59C2564C501A}"/>
                </a:ext>
              </a:extLst>
            </p:cNvPr>
            <p:cNvSpPr txBox="1"/>
            <p:nvPr/>
          </p:nvSpPr>
          <p:spPr>
            <a:xfrm>
              <a:off x="659330" y="4826678"/>
              <a:ext cx="14606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400" kern="0" dirty="0">
                  <a:solidFill>
                    <a:srgbClr val="FFFFFF"/>
                  </a:solidFill>
                  <a:latin typeface="Arial"/>
                  <a:ea typeface="Microsoft YaHei"/>
                </a:rPr>
                <a:t>1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层  智能化设备</a:t>
              </a:r>
            </a:p>
          </p:txBody>
        </p:sp>
        <p:sp>
          <p:nvSpPr>
            <p:cNvPr id="105" name="文本框 63">
              <a:extLst>
                <a:ext uri="{FF2B5EF4-FFF2-40B4-BE49-F238E27FC236}">
                  <a16:creationId xmlns:a16="http://schemas.microsoft.com/office/drawing/2014/main" id="{37E02A3B-3092-4601-9572-C1E1C75697AC}"/>
                </a:ext>
              </a:extLst>
            </p:cNvPr>
            <p:cNvSpPr txBox="1"/>
            <p:nvPr/>
          </p:nvSpPr>
          <p:spPr>
            <a:xfrm>
              <a:off x="1240388" y="3717936"/>
              <a:ext cx="118449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DCS   SCADA</a:t>
              </a:r>
            </a:p>
          </p:txBody>
        </p:sp>
        <p:sp>
          <p:nvSpPr>
            <p:cNvPr id="106" name="laptop_44053">
              <a:extLst>
                <a:ext uri="{FF2B5EF4-FFF2-40B4-BE49-F238E27FC236}">
                  <a16:creationId xmlns:a16="http://schemas.microsoft.com/office/drawing/2014/main" id="{C53E2914-E33B-4DC4-AA03-8456C67C6AE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362009" y="3506457"/>
              <a:ext cx="236798" cy="236440"/>
            </a:xfrm>
            <a:custGeom>
              <a:avLst/>
              <a:gdLst>
                <a:gd name="connsiteX0" fmla="*/ 441899 w 607639"/>
                <a:gd name="connsiteY0" fmla="*/ 459664 h 606722"/>
                <a:gd name="connsiteX1" fmla="*/ 478769 w 607639"/>
                <a:gd name="connsiteY1" fmla="*/ 459664 h 606722"/>
                <a:gd name="connsiteX2" fmla="*/ 506378 w 607639"/>
                <a:gd name="connsiteY2" fmla="*/ 487220 h 606722"/>
                <a:gd name="connsiteX3" fmla="*/ 478769 w 607639"/>
                <a:gd name="connsiteY3" fmla="*/ 514776 h 606722"/>
                <a:gd name="connsiteX4" fmla="*/ 441899 w 607639"/>
                <a:gd name="connsiteY4" fmla="*/ 514776 h 606722"/>
                <a:gd name="connsiteX5" fmla="*/ 414290 w 607639"/>
                <a:gd name="connsiteY5" fmla="*/ 487220 h 606722"/>
                <a:gd name="connsiteX6" fmla="*/ 441899 w 607639"/>
                <a:gd name="connsiteY6" fmla="*/ 459664 h 606722"/>
                <a:gd name="connsiteX7" fmla="*/ 313038 w 607639"/>
                <a:gd name="connsiteY7" fmla="*/ 459664 h 606722"/>
                <a:gd name="connsiteX8" fmla="*/ 349873 w 607639"/>
                <a:gd name="connsiteY8" fmla="*/ 459664 h 606722"/>
                <a:gd name="connsiteX9" fmla="*/ 377455 w 607639"/>
                <a:gd name="connsiteY9" fmla="*/ 487220 h 606722"/>
                <a:gd name="connsiteX10" fmla="*/ 349873 w 607639"/>
                <a:gd name="connsiteY10" fmla="*/ 514776 h 606722"/>
                <a:gd name="connsiteX11" fmla="*/ 313038 w 607639"/>
                <a:gd name="connsiteY11" fmla="*/ 514776 h 606722"/>
                <a:gd name="connsiteX12" fmla="*/ 285367 w 607639"/>
                <a:gd name="connsiteY12" fmla="*/ 487220 h 606722"/>
                <a:gd name="connsiteX13" fmla="*/ 313038 w 607639"/>
                <a:gd name="connsiteY13" fmla="*/ 459664 h 606722"/>
                <a:gd name="connsiteX14" fmla="*/ 239335 w 607639"/>
                <a:gd name="connsiteY14" fmla="*/ 422848 h 606722"/>
                <a:gd name="connsiteX15" fmla="*/ 239335 w 607639"/>
                <a:gd name="connsiteY15" fmla="*/ 551533 h 606722"/>
                <a:gd name="connsiteX16" fmla="*/ 552367 w 607639"/>
                <a:gd name="connsiteY16" fmla="*/ 551533 h 606722"/>
                <a:gd name="connsiteX17" fmla="*/ 552367 w 607639"/>
                <a:gd name="connsiteY17" fmla="*/ 422848 h 606722"/>
                <a:gd name="connsiteX18" fmla="*/ 55272 w 607639"/>
                <a:gd name="connsiteY18" fmla="*/ 422848 h 606722"/>
                <a:gd name="connsiteX19" fmla="*/ 55272 w 607639"/>
                <a:gd name="connsiteY19" fmla="*/ 551533 h 606722"/>
                <a:gd name="connsiteX20" fmla="*/ 92031 w 607639"/>
                <a:gd name="connsiteY20" fmla="*/ 551533 h 606722"/>
                <a:gd name="connsiteX21" fmla="*/ 92031 w 607639"/>
                <a:gd name="connsiteY21" fmla="*/ 523983 h 606722"/>
                <a:gd name="connsiteX22" fmla="*/ 119712 w 607639"/>
                <a:gd name="connsiteY22" fmla="*/ 496344 h 606722"/>
                <a:gd name="connsiteX23" fmla="*/ 147304 w 607639"/>
                <a:gd name="connsiteY23" fmla="*/ 523983 h 606722"/>
                <a:gd name="connsiteX24" fmla="*/ 147304 w 607639"/>
                <a:gd name="connsiteY24" fmla="*/ 551533 h 606722"/>
                <a:gd name="connsiteX25" fmla="*/ 184152 w 607639"/>
                <a:gd name="connsiteY25" fmla="*/ 551533 h 606722"/>
                <a:gd name="connsiteX26" fmla="*/ 184152 w 607639"/>
                <a:gd name="connsiteY26" fmla="*/ 422848 h 606722"/>
                <a:gd name="connsiteX27" fmla="*/ 441899 w 607639"/>
                <a:gd name="connsiteY27" fmla="*/ 275770 h 606722"/>
                <a:gd name="connsiteX28" fmla="*/ 478769 w 607639"/>
                <a:gd name="connsiteY28" fmla="*/ 275770 h 606722"/>
                <a:gd name="connsiteX29" fmla="*/ 506378 w 607639"/>
                <a:gd name="connsiteY29" fmla="*/ 303317 h 606722"/>
                <a:gd name="connsiteX30" fmla="*/ 478769 w 607639"/>
                <a:gd name="connsiteY30" fmla="*/ 330952 h 606722"/>
                <a:gd name="connsiteX31" fmla="*/ 441899 w 607639"/>
                <a:gd name="connsiteY31" fmla="*/ 330952 h 606722"/>
                <a:gd name="connsiteX32" fmla="*/ 414290 w 607639"/>
                <a:gd name="connsiteY32" fmla="*/ 303317 h 606722"/>
                <a:gd name="connsiteX33" fmla="*/ 441899 w 607639"/>
                <a:gd name="connsiteY33" fmla="*/ 275770 h 606722"/>
                <a:gd name="connsiteX34" fmla="*/ 313038 w 607639"/>
                <a:gd name="connsiteY34" fmla="*/ 275770 h 606722"/>
                <a:gd name="connsiteX35" fmla="*/ 349873 w 607639"/>
                <a:gd name="connsiteY35" fmla="*/ 275770 h 606722"/>
                <a:gd name="connsiteX36" fmla="*/ 377455 w 607639"/>
                <a:gd name="connsiteY36" fmla="*/ 303317 h 606722"/>
                <a:gd name="connsiteX37" fmla="*/ 349873 w 607639"/>
                <a:gd name="connsiteY37" fmla="*/ 330952 h 606722"/>
                <a:gd name="connsiteX38" fmla="*/ 313038 w 607639"/>
                <a:gd name="connsiteY38" fmla="*/ 330952 h 606722"/>
                <a:gd name="connsiteX39" fmla="*/ 285367 w 607639"/>
                <a:gd name="connsiteY39" fmla="*/ 303317 h 606722"/>
                <a:gd name="connsiteX40" fmla="*/ 313038 w 607639"/>
                <a:gd name="connsiteY40" fmla="*/ 275770 h 606722"/>
                <a:gd name="connsiteX41" fmla="*/ 239335 w 607639"/>
                <a:gd name="connsiteY41" fmla="*/ 238974 h 606722"/>
                <a:gd name="connsiteX42" fmla="*/ 239335 w 607639"/>
                <a:gd name="connsiteY42" fmla="*/ 367659 h 606722"/>
                <a:gd name="connsiteX43" fmla="*/ 552367 w 607639"/>
                <a:gd name="connsiteY43" fmla="*/ 367659 h 606722"/>
                <a:gd name="connsiteX44" fmla="*/ 552367 w 607639"/>
                <a:gd name="connsiteY44" fmla="*/ 238974 h 606722"/>
                <a:gd name="connsiteX45" fmla="*/ 55272 w 607639"/>
                <a:gd name="connsiteY45" fmla="*/ 238974 h 606722"/>
                <a:gd name="connsiteX46" fmla="*/ 55272 w 607639"/>
                <a:gd name="connsiteY46" fmla="*/ 367659 h 606722"/>
                <a:gd name="connsiteX47" fmla="*/ 92031 w 607639"/>
                <a:gd name="connsiteY47" fmla="*/ 367659 h 606722"/>
                <a:gd name="connsiteX48" fmla="*/ 92031 w 607639"/>
                <a:gd name="connsiteY48" fmla="*/ 340109 h 606722"/>
                <a:gd name="connsiteX49" fmla="*/ 119712 w 607639"/>
                <a:gd name="connsiteY49" fmla="*/ 312559 h 606722"/>
                <a:gd name="connsiteX50" fmla="*/ 147304 w 607639"/>
                <a:gd name="connsiteY50" fmla="*/ 340109 h 606722"/>
                <a:gd name="connsiteX51" fmla="*/ 147304 w 607639"/>
                <a:gd name="connsiteY51" fmla="*/ 367659 h 606722"/>
                <a:gd name="connsiteX52" fmla="*/ 184152 w 607639"/>
                <a:gd name="connsiteY52" fmla="*/ 367659 h 606722"/>
                <a:gd name="connsiteX53" fmla="*/ 184152 w 607639"/>
                <a:gd name="connsiteY53" fmla="*/ 238974 h 606722"/>
                <a:gd name="connsiteX54" fmla="*/ 441899 w 607639"/>
                <a:gd name="connsiteY54" fmla="*/ 91876 h 606722"/>
                <a:gd name="connsiteX55" fmla="*/ 478769 w 607639"/>
                <a:gd name="connsiteY55" fmla="*/ 91876 h 606722"/>
                <a:gd name="connsiteX56" fmla="*/ 506378 w 607639"/>
                <a:gd name="connsiteY56" fmla="*/ 119511 h 606722"/>
                <a:gd name="connsiteX57" fmla="*/ 478769 w 607639"/>
                <a:gd name="connsiteY57" fmla="*/ 147058 h 606722"/>
                <a:gd name="connsiteX58" fmla="*/ 441899 w 607639"/>
                <a:gd name="connsiteY58" fmla="*/ 147058 h 606722"/>
                <a:gd name="connsiteX59" fmla="*/ 414290 w 607639"/>
                <a:gd name="connsiteY59" fmla="*/ 119511 h 606722"/>
                <a:gd name="connsiteX60" fmla="*/ 441899 w 607639"/>
                <a:gd name="connsiteY60" fmla="*/ 91876 h 606722"/>
                <a:gd name="connsiteX61" fmla="*/ 313038 w 607639"/>
                <a:gd name="connsiteY61" fmla="*/ 91876 h 606722"/>
                <a:gd name="connsiteX62" fmla="*/ 349873 w 607639"/>
                <a:gd name="connsiteY62" fmla="*/ 91876 h 606722"/>
                <a:gd name="connsiteX63" fmla="*/ 377455 w 607639"/>
                <a:gd name="connsiteY63" fmla="*/ 119511 h 606722"/>
                <a:gd name="connsiteX64" fmla="*/ 349873 w 607639"/>
                <a:gd name="connsiteY64" fmla="*/ 147058 h 606722"/>
                <a:gd name="connsiteX65" fmla="*/ 313038 w 607639"/>
                <a:gd name="connsiteY65" fmla="*/ 147058 h 606722"/>
                <a:gd name="connsiteX66" fmla="*/ 285367 w 607639"/>
                <a:gd name="connsiteY66" fmla="*/ 119511 h 606722"/>
                <a:gd name="connsiteX67" fmla="*/ 313038 w 607639"/>
                <a:gd name="connsiteY67" fmla="*/ 91876 h 606722"/>
                <a:gd name="connsiteX68" fmla="*/ 239335 w 607639"/>
                <a:gd name="connsiteY68" fmla="*/ 55189 h 606722"/>
                <a:gd name="connsiteX69" fmla="*/ 239335 w 607639"/>
                <a:gd name="connsiteY69" fmla="*/ 183874 h 606722"/>
                <a:gd name="connsiteX70" fmla="*/ 552367 w 607639"/>
                <a:gd name="connsiteY70" fmla="*/ 183874 h 606722"/>
                <a:gd name="connsiteX71" fmla="*/ 552367 w 607639"/>
                <a:gd name="connsiteY71" fmla="*/ 55189 h 606722"/>
                <a:gd name="connsiteX72" fmla="*/ 55272 w 607639"/>
                <a:gd name="connsiteY72" fmla="*/ 55189 h 606722"/>
                <a:gd name="connsiteX73" fmla="*/ 55272 w 607639"/>
                <a:gd name="connsiteY73" fmla="*/ 183874 h 606722"/>
                <a:gd name="connsiteX74" fmla="*/ 92031 w 607639"/>
                <a:gd name="connsiteY74" fmla="*/ 183874 h 606722"/>
                <a:gd name="connsiteX75" fmla="*/ 92031 w 607639"/>
                <a:gd name="connsiteY75" fmla="*/ 156235 h 606722"/>
                <a:gd name="connsiteX76" fmla="*/ 119712 w 607639"/>
                <a:gd name="connsiteY76" fmla="*/ 128685 h 606722"/>
                <a:gd name="connsiteX77" fmla="*/ 147304 w 607639"/>
                <a:gd name="connsiteY77" fmla="*/ 156235 h 606722"/>
                <a:gd name="connsiteX78" fmla="*/ 147304 w 607639"/>
                <a:gd name="connsiteY78" fmla="*/ 183874 h 606722"/>
                <a:gd name="connsiteX79" fmla="*/ 184152 w 607639"/>
                <a:gd name="connsiteY79" fmla="*/ 183874 h 606722"/>
                <a:gd name="connsiteX80" fmla="*/ 184152 w 607639"/>
                <a:gd name="connsiteY80" fmla="*/ 55189 h 606722"/>
                <a:gd name="connsiteX81" fmla="*/ 27592 w 607639"/>
                <a:gd name="connsiteY81" fmla="*/ 0 h 606722"/>
                <a:gd name="connsiteX82" fmla="*/ 579958 w 607639"/>
                <a:gd name="connsiteY82" fmla="*/ 0 h 606722"/>
                <a:gd name="connsiteX83" fmla="*/ 607639 w 607639"/>
                <a:gd name="connsiteY83" fmla="*/ 27550 h 606722"/>
                <a:gd name="connsiteX84" fmla="*/ 607639 w 607639"/>
                <a:gd name="connsiteY84" fmla="*/ 579083 h 606722"/>
                <a:gd name="connsiteX85" fmla="*/ 579958 w 607639"/>
                <a:gd name="connsiteY85" fmla="*/ 606722 h 606722"/>
                <a:gd name="connsiteX86" fmla="*/ 27592 w 607639"/>
                <a:gd name="connsiteY86" fmla="*/ 606722 h 606722"/>
                <a:gd name="connsiteX87" fmla="*/ 0 w 607639"/>
                <a:gd name="connsiteY87" fmla="*/ 579083 h 606722"/>
                <a:gd name="connsiteX88" fmla="*/ 0 w 607639"/>
                <a:gd name="connsiteY88" fmla="*/ 27550 h 606722"/>
                <a:gd name="connsiteX89" fmla="*/ 27592 w 607639"/>
                <a:gd name="connsiteY89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607639" h="606722">
                  <a:moveTo>
                    <a:pt x="441899" y="459664"/>
                  </a:moveTo>
                  <a:lnTo>
                    <a:pt x="478769" y="459664"/>
                  </a:lnTo>
                  <a:cubicBezTo>
                    <a:pt x="493999" y="459664"/>
                    <a:pt x="506378" y="472020"/>
                    <a:pt x="506378" y="487220"/>
                  </a:cubicBezTo>
                  <a:cubicBezTo>
                    <a:pt x="506378" y="502420"/>
                    <a:pt x="493999" y="514776"/>
                    <a:pt x="478769" y="514776"/>
                  </a:cubicBezTo>
                  <a:lnTo>
                    <a:pt x="441899" y="514776"/>
                  </a:lnTo>
                  <a:cubicBezTo>
                    <a:pt x="426580" y="514776"/>
                    <a:pt x="414290" y="502420"/>
                    <a:pt x="414290" y="487220"/>
                  </a:cubicBezTo>
                  <a:cubicBezTo>
                    <a:pt x="414290" y="472020"/>
                    <a:pt x="426580" y="459664"/>
                    <a:pt x="441899" y="459664"/>
                  </a:cubicBezTo>
                  <a:close/>
                  <a:moveTo>
                    <a:pt x="313038" y="459664"/>
                  </a:moveTo>
                  <a:lnTo>
                    <a:pt x="349873" y="459664"/>
                  </a:lnTo>
                  <a:cubicBezTo>
                    <a:pt x="365088" y="459664"/>
                    <a:pt x="377455" y="472020"/>
                    <a:pt x="377455" y="487220"/>
                  </a:cubicBezTo>
                  <a:cubicBezTo>
                    <a:pt x="377455" y="502420"/>
                    <a:pt x="365088" y="514776"/>
                    <a:pt x="349873" y="514776"/>
                  </a:cubicBezTo>
                  <a:lnTo>
                    <a:pt x="313038" y="514776"/>
                  </a:lnTo>
                  <a:cubicBezTo>
                    <a:pt x="297734" y="514776"/>
                    <a:pt x="285367" y="502420"/>
                    <a:pt x="285367" y="487220"/>
                  </a:cubicBezTo>
                  <a:cubicBezTo>
                    <a:pt x="285367" y="472020"/>
                    <a:pt x="297734" y="459664"/>
                    <a:pt x="313038" y="459664"/>
                  </a:cubicBezTo>
                  <a:close/>
                  <a:moveTo>
                    <a:pt x="239335" y="422848"/>
                  </a:moveTo>
                  <a:lnTo>
                    <a:pt x="239335" y="551533"/>
                  </a:lnTo>
                  <a:lnTo>
                    <a:pt x="552367" y="551533"/>
                  </a:lnTo>
                  <a:lnTo>
                    <a:pt x="552367" y="422848"/>
                  </a:lnTo>
                  <a:close/>
                  <a:moveTo>
                    <a:pt x="55272" y="422848"/>
                  </a:moveTo>
                  <a:lnTo>
                    <a:pt x="55272" y="551533"/>
                  </a:lnTo>
                  <a:lnTo>
                    <a:pt x="92031" y="551533"/>
                  </a:lnTo>
                  <a:lnTo>
                    <a:pt x="92031" y="523983"/>
                  </a:lnTo>
                  <a:cubicBezTo>
                    <a:pt x="92031" y="508697"/>
                    <a:pt x="104403" y="496344"/>
                    <a:pt x="119712" y="496344"/>
                  </a:cubicBezTo>
                  <a:cubicBezTo>
                    <a:pt x="134932" y="496344"/>
                    <a:pt x="147304" y="508697"/>
                    <a:pt x="147304" y="523983"/>
                  </a:cubicBezTo>
                  <a:lnTo>
                    <a:pt x="147304" y="551533"/>
                  </a:lnTo>
                  <a:lnTo>
                    <a:pt x="184152" y="551533"/>
                  </a:lnTo>
                  <a:lnTo>
                    <a:pt x="184152" y="422848"/>
                  </a:lnTo>
                  <a:close/>
                  <a:moveTo>
                    <a:pt x="441899" y="275770"/>
                  </a:moveTo>
                  <a:lnTo>
                    <a:pt x="478769" y="275770"/>
                  </a:lnTo>
                  <a:cubicBezTo>
                    <a:pt x="493999" y="275770"/>
                    <a:pt x="506378" y="288122"/>
                    <a:pt x="506378" y="303317"/>
                  </a:cubicBezTo>
                  <a:cubicBezTo>
                    <a:pt x="506378" y="318600"/>
                    <a:pt x="493999" y="330952"/>
                    <a:pt x="478769" y="330952"/>
                  </a:cubicBezTo>
                  <a:lnTo>
                    <a:pt x="441899" y="330952"/>
                  </a:lnTo>
                  <a:cubicBezTo>
                    <a:pt x="426580" y="330952"/>
                    <a:pt x="414290" y="318600"/>
                    <a:pt x="414290" y="303317"/>
                  </a:cubicBezTo>
                  <a:cubicBezTo>
                    <a:pt x="414290" y="288122"/>
                    <a:pt x="426580" y="275770"/>
                    <a:pt x="441899" y="275770"/>
                  </a:cubicBezTo>
                  <a:close/>
                  <a:moveTo>
                    <a:pt x="313038" y="275770"/>
                  </a:moveTo>
                  <a:lnTo>
                    <a:pt x="349873" y="275770"/>
                  </a:lnTo>
                  <a:cubicBezTo>
                    <a:pt x="365088" y="275770"/>
                    <a:pt x="377455" y="288122"/>
                    <a:pt x="377455" y="303317"/>
                  </a:cubicBezTo>
                  <a:cubicBezTo>
                    <a:pt x="377455" y="318600"/>
                    <a:pt x="365088" y="330952"/>
                    <a:pt x="349873" y="330952"/>
                  </a:cubicBezTo>
                  <a:lnTo>
                    <a:pt x="313038" y="330952"/>
                  </a:lnTo>
                  <a:cubicBezTo>
                    <a:pt x="297734" y="330952"/>
                    <a:pt x="285367" y="318600"/>
                    <a:pt x="285367" y="303317"/>
                  </a:cubicBezTo>
                  <a:cubicBezTo>
                    <a:pt x="285367" y="288122"/>
                    <a:pt x="297734" y="275770"/>
                    <a:pt x="313038" y="275770"/>
                  </a:cubicBezTo>
                  <a:close/>
                  <a:moveTo>
                    <a:pt x="239335" y="238974"/>
                  </a:moveTo>
                  <a:lnTo>
                    <a:pt x="239335" y="367659"/>
                  </a:lnTo>
                  <a:lnTo>
                    <a:pt x="552367" y="367659"/>
                  </a:lnTo>
                  <a:lnTo>
                    <a:pt x="552367" y="238974"/>
                  </a:lnTo>
                  <a:close/>
                  <a:moveTo>
                    <a:pt x="55272" y="238974"/>
                  </a:moveTo>
                  <a:lnTo>
                    <a:pt x="55272" y="367659"/>
                  </a:lnTo>
                  <a:lnTo>
                    <a:pt x="92031" y="367659"/>
                  </a:lnTo>
                  <a:lnTo>
                    <a:pt x="92031" y="340109"/>
                  </a:lnTo>
                  <a:cubicBezTo>
                    <a:pt x="92031" y="324912"/>
                    <a:pt x="104403" y="312559"/>
                    <a:pt x="119712" y="312559"/>
                  </a:cubicBezTo>
                  <a:cubicBezTo>
                    <a:pt x="134932" y="312559"/>
                    <a:pt x="147304" y="324912"/>
                    <a:pt x="147304" y="340109"/>
                  </a:cubicBezTo>
                  <a:lnTo>
                    <a:pt x="147304" y="367659"/>
                  </a:lnTo>
                  <a:lnTo>
                    <a:pt x="184152" y="367659"/>
                  </a:lnTo>
                  <a:lnTo>
                    <a:pt x="184152" y="238974"/>
                  </a:lnTo>
                  <a:close/>
                  <a:moveTo>
                    <a:pt x="441899" y="91876"/>
                  </a:moveTo>
                  <a:lnTo>
                    <a:pt x="478769" y="91876"/>
                  </a:lnTo>
                  <a:cubicBezTo>
                    <a:pt x="493999" y="91876"/>
                    <a:pt x="506378" y="104228"/>
                    <a:pt x="506378" y="119511"/>
                  </a:cubicBezTo>
                  <a:cubicBezTo>
                    <a:pt x="506378" y="134706"/>
                    <a:pt x="493999" y="147058"/>
                    <a:pt x="478769" y="147058"/>
                  </a:cubicBezTo>
                  <a:lnTo>
                    <a:pt x="441899" y="147058"/>
                  </a:lnTo>
                  <a:cubicBezTo>
                    <a:pt x="426580" y="147058"/>
                    <a:pt x="414290" y="134706"/>
                    <a:pt x="414290" y="119511"/>
                  </a:cubicBezTo>
                  <a:cubicBezTo>
                    <a:pt x="414290" y="104228"/>
                    <a:pt x="426580" y="91876"/>
                    <a:pt x="441899" y="91876"/>
                  </a:cubicBezTo>
                  <a:close/>
                  <a:moveTo>
                    <a:pt x="313038" y="91876"/>
                  </a:moveTo>
                  <a:lnTo>
                    <a:pt x="349873" y="91876"/>
                  </a:lnTo>
                  <a:cubicBezTo>
                    <a:pt x="365088" y="91876"/>
                    <a:pt x="377455" y="104228"/>
                    <a:pt x="377455" y="119511"/>
                  </a:cubicBezTo>
                  <a:cubicBezTo>
                    <a:pt x="377455" y="134706"/>
                    <a:pt x="365088" y="147058"/>
                    <a:pt x="349873" y="147058"/>
                  </a:cubicBezTo>
                  <a:lnTo>
                    <a:pt x="313038" y="147058"/>
                  </a:lnTo>
                  <a:cubicBezTo>
                    <a:pt x="297734" y="147058"/>
                    <a:pt x="285367" y="134706"/>
                    <a:pt x="285367" y="119511"/>
                  </a:cubicBezTo>
                  <a:cubicBezTo>
                    <a:pt x="285367" y="104228"/>
                    <a:pt x="297734" y="91876"/>
                    <a:pt x="313038" y="91876"/>
                  </a:cubicBezTo>
                  <a:close/>
                  <a:moveTo>
                    <a:pt x="239335" y="55189"/>
                  </a:moveTo>
                  <a:lnTo>
                    <a:pt x="239335" y="183874"/>
                  </a:lnTo>
                  <a:lnTo>
                    <a:pt x="552367" y="183874"/>
                  </a:lnTo>
                  <a:lnTo>
                    <a:pt x="552367" y="55189"/>
                  </a:lnTo>
                  <a:close/>
                  <a:moveTo>
                    <a:pt x="55272" y="55189"/>
                  </a:moveTo>
                  <a:lnTo>
                    <a:pt x="55272" y="183874"/>
                  </a:lnTo>
                  <a:lnTo>
                    <a:pt x="92031" y="183874"/>
                  </a:lnTo>
                  <a:lnTo>
                    <a:pt x="92031" y="156235"/>
                  </a:lnTo>
                  <a:cubicBezTo>
                    <a:pt x="92031" y="141038"/>
                    <a:pt x="104403" y="128685"/>
                    <a:pt x="119712" y="128685"/>
                  </a:cubicBezTo>
                  <a:cubicBezTo>
                    <a:pt x="134932" y="128685"/>
                    <a:pt x="147304" y="141038"/>
                    <a:pt x="147304" y="156235"/>
                  </a:cubicBezTo>
                  <a:lnTo>
                    <a:pt x="147304" y="183874"/>
                  </a:lnTo>
                  <a:lnTo>
                    <a:pt x="184152" y="183874"/>
                  </a:lnTo>
                  <a:lnTo>
                    <a:pt x="184152" y="55189"/>
                  </a:lnTo>
                  <a:close/>
                  <a:moveTo>
                    <a:pt x="27592" y="0"/>
                  </a:moveTo>
                  <a:lnTo>
                    <a:pt x="579958" y="0"/>
                  </a:lnTo>
                  <a:cubicBezTo>
                    <a:pt x="595267" y="0"/>
                    <a:pt x="607639" y="12353"/>
                    <a:pt x="607639" y="27550"/>
                  </a:cubicBezTo>
                  <a:lnTo>
                    <a:pt x="607639" y="579083"/>
                  </a:lnTo>
                  <a:cubicBezTo>
                    <a:pt x="607639" y="594369"/>
                    <a:pt x="595267" y="606722"/>
                    <a:pt x="579958" y="606722"/>
                  </a:cubicBezTo>
                  <a:lnTo>
                    <a:pt x="27592" y="606722"/>
                  </a:lnTo>
                  <a:cubicBezTo>
                    <a:pt x="12372" y="606722"/>
                    <a:pt x="0" y="594369"/>
                    <a:pt x="0" y="579083"/>
                  </a:cubicBezTo>
                  <a:lnTo>
                    <a:pt x="0" y="27550"/>
                  </a:lnTo>
                  <a:cubicBezTo>
                    <a:pt x="0" y="12353"/>
                    <a:pt x="12372" y="0"/>
                    <a:pt x="275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107" name="laptop_44053">
              <a:extLst>
                <a:ext uri="{FF2B5EF4-FFF2-40B4-BE49-F238E27FC236}">
                  <a16:creationId xmlns:a16="http://schemas.microsoft.com/office/drawing/2014/main" id="{A199EC1E-5907-4359-A770-23470EA500D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05254" y="3516552"/>
              <a:ext cx="236798" cy="216251"/>
            </a:xfrm>
            <a:custGeom>
              <a:avLst/>
              <a:gdLst>
                <a:gd name="T0" fmla="*/ 3921 w 3922"/>
                <a:gd name="T1" fmla="*/ 177 h 3587"/>
                <a:gd name="T2" fmla="*/ 3724 w 3922"/>
                <a:gd name="T3" fmla="*/ 0 h 3587"/>
                <a:gd name="T4" fmla="*/ 204 w 3922"/>
                <a:gd name="T5" fmla="*/ 0 h 3587"/>
                <a:gd name="T6" fmla="*/ 0 w 3922"/>
                <a:gd name="T7" fmla="*/ 194 h 3587"/>
                <a:gd name="T8" fmla="*/ 0 w 3922"/>
                <a:gd name="T9" fmla="*/ 2305 h 3587"/>
                <a:gd name="T10" fmla="*/ 0 w 3922"/>
                <a:gd name="T11" fmla="*/ 2305 h 3587"/>
                <a:gd name="T12" fmla="*/ 0 w 3922"/>
                <a:gd name="T13" fmla="*/ 2694 h 3587"/>
                <a:gd name="T14" fmla="*/ 204 w 3922"/>
                <a:gd name="T15" fmla="*/ 2894 h 3587"/>
                <a:gd name="T16" fmla="*/ 1199 w 3922"/>
                <a:gd name="T17" fmla="*/ 2894 h 3587"/>
                <a:gd name="T18" fmla="*/ 1140 w 3922"/>
                <a:gd name="T19" fmla="*/ 3187 h 3587"/>
                <a:gd name="T20" fmla="*/ 858 w 3922"/>
                <a:gd name="T21" fmla="*/ 3187 h 3587"/>
                <a:gd name="T22" fmla="*/ 658 w 3922"/>
                <a:gd name="T23" fmla="*/ 3387 h 3587"/>
                <a:gd name="T24" fmla="*/ 858 w 3922"/>
                <a:gd name="T25" fmla="*/ 3587 h 3587"/>
                <a:gd name="T26" fmla="*/ 1304 w 3922"/>
                <a:gd name="T27" fmla="*/ 3587 h 3587"/>
                <a:gd name="T28" fmla="*/ 2624 w 3922"/>
                <a:gd name="T29" fmla="*/ 3587 h 3587"/>
                <a:gd name="T30" fmla="*/ 2625 w 3922"/>
                <a:gd name="T31" fmla="*/ 3587 h 3587"/>
                <a:gd name="T32" fmla="*/ 3058 w 3922"/>
                <a:gd name="T33" fmla="*/ 3587 h 3587"/>
                <a:gd name="T34" fmla="*/ 3258 w 3922"/>
                <a:gd name="T35" fmla="*/ 3387 h 3587"/>
                <a:gd name="T36" fmla="*/ 3058 w 3922"/>
                <a:gd name="T37" fmla="*/ 3187 h 3587"/>
                <a:gd name="T38" fmla="*/ 2788 w 3922"/>
                <a:gd name="T39" fmla="*/ 3187 h 3587"/>
                <a:gd name="T40" fmla="*/ 2730 w 3922"/>
                <a:gd name="T41" fmla="*/ 2894 h 3587"/>
                <a:gd name="T42" fmla="*/ 3724 w 3922"/>
                <a:gd name="T43" fmla="*/ 2894 h 3587"/>
                <a:gd name="T44" fmla="*/ 3920 w 3922"/>
                <a:gd name="T45" fmla="*/ 2694 h 3587"/>
                <a:gd name="T46" fmla="*/ 3920 w 3922"/>
                <a:gd name="T47" fmla="*/ 194 h 3587"/>
                <a:gd name="T48" fmla="*/ 3921 w 3922"/>
                <a:gd name="T49" fmla="*/ 177 h 3587"/>
                <a:gd name="T50" fmla="*/ 3520 w 3922"/>
                <a:gd name="T51" fmla="*/ 400 h 3587"/>
                <a:gd name="T52" fmla="*/ 3520 w 3922"/>
                <a:gd name="T53" fmla="*/ 2107 h 3587"/>
                <a:gd name="T54" fmla="*/ 400 w 3922"/>
                <a:gd name="T55" fmla="*/ 2107 h 3587"/>
                <a:gd name="T56" fmla="*/ 400 w 3922"/>
                <a:gd name="T57" fmla="*/ 400 h 3587"/>
                <a:gd name="T58" fmla="*/ 3520 w 3922"/>
                <a:gd name="T59" fmla="*/ 400 h 3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922" h="3587">
                  <a:moveTo>
                    <a:pt x="3921" y="177"/>
                  </a:moveTo>
                  <a:cubicBezTo>
                    <a:pt x="3911" y="76"/>
                    <a:pt x="3828" y="0"/>
                    <a:pt x="3724" y="0"/>
                  </a:cubicBezTo>
                  <a:lnTo>
                    <a:pt x="204" y="0"/>
                  </a:lnTo>
                  <a:cubicBezTo>
                    <a:pt x="94" y="0"/>
                    <a:pt x="0" y="83"/>
                    <a:pt x="0" y="194"/>
                  </a:cubicBezTo>
                  <a:lnTo>
                    <a:pt x="0" y="2305"/>
                  </a:lnTo>
                  <a:lnTo>
                    <a:pt x="0" y="2305"/>
                  </a:lnTo>
                  <a:lnTo>
                    <a:pt x="0" y="2694"/>
                  </a:lnTo>
                  <a:cubicBezTo>
                    <a:pt x="0" y="2804"/>
                    <a:pt x="94" y="2894"/>
                    <a:pt x="204" y="2894"/>
                  </a:cubicBezTo>
                  <a:lnTo>
                    <a:pt x="1199" y="2894"/>
                  </a:lnTo>
                  <a:lnTo>
                    <a:pt x="1140" y="3187"/>
                  </a:lnTo>
                  <a:lnTo>
                    <a:pt x="858" y="3187"/>
                  </a:lnTo>
                  <a:cubicBezTo>
                    <a:pt x="747" y="3187"/>
                    <a:pt x="658" y="3277"/>
                    <a:pt x="658" y="3387"/>
                  </a:cubicBezTo>
                  <a:cubicBezTo>
                    <a:pt x="658" y="3497"/>
                    <a:pt x="747" y="3587"/>
                    <a:pt x="858" y="3587"/>
                  </a:cubicBezTo>
                  <a:lnTo>
                    <a:pt x="1304" y="3587"/>
                  </a:lnTo>
                  <a:lnTo>
                    <a:pt x="2624" y="3587"/>
                  </a:lnTo>
                  <a:cubicBezTo>
                    <a:pt x="2625" y="3587"/>
                    <a:pt x="2625" y="3587"/>
                    <a:pt x="2625" y="3587"/>
                  </a:cubicBezTo>
                  <a:lnTo>
                    <a:pt x="3058" y="3587"/>
                  </a:lnTo>
                  <a:cubicBezTo>
                    <a:pt x="3168" y="3587"/>
                    <a:pt x="3258" y="3497"/>
                    <a:pt x="3258" y="3387"/>
                  </a:cubicBezTo>
                  <a:cubicBezTo>
                    <a:pt x="3258" y="3277"/>
                    <a:pt x="3168" y="3187"/>
                    <a:pt x="3058" y="3187"/>
                  </a:cubicBezTo>
                  <a:lnTo>
                    <a:pt x="2788" y="3187"/>
                  </a:lnTo>
                  <a:lnTo>
                    <a:pt x="2730" y="2894"/>
                  </a:lnTo>
                  <a:lnTo>
                    <a:pt x="3724" y="2894"/>
                  </a:lnTo>
                  <a:cubicBezTo>
                    <a:pt x="3835" y="2894"/>
                    <a:pt x="3920" y="2804"/>
                    <a:pt x="3920" y="2694"/>
                  </a:cubicBezTo>
                  <a:lnTo>
                    <a:pt x="3920" y="194"/>
                  </a:lnTo>
                  <a:cubicBezTo>
                    <a:pt x="3920" y="187"/>
                    <a:pt x="3922" y="183"/>
                    <a:pt x="3921" y="177"/>
                  </a:cubicBezTo>
                  <a:close/>
                  <a:moveTo>
                    <a:pt x="3520" y="400"/>
                  </a:moveTo>
                  <a:lnTo>
                    <a:pt x="3520" y="2107"/>
                  </a:lnTo>
                  <a:lnTo>
                    <a:pt x="400" y="2107"/>
                  </a:lnTo>
                  <a:lnTo>
                    <a:pt x="400" y="400"/>
                  </a:lnTo>
                  <a:lnTo>
                    <a:pt x="3520" y="4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Microsoft YaHei"/>
              </a:endParaRPr>
            </a:p>
          </p:txBody>
        </p:sp>
        <p:sp>
          <p:nvSpPr>
            <p:cNvPr id="108" name="laptop_44053">
              <a:extLst>
                <a:ext uri="{FF2B5EF4-FFF2-40B4-BE49-F238E27FC236}">
                  <a16:creationId xmlns:a16="http://schemas.microsoft.com/office/drawing/2014/main" id="{BA6C0648-0025-4977-8E0C-8CA7C76B1B8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334391" y="5270099"/>
              <a:ext cx="370724" cy="293100"/>
            </a:xfrm>
            <a:custGeom>
              <a:avLst/>
              <a:gdLst>
                <a:gd name="connsiteX0" fmla="*/ 325000 h 606722"/>
                <a:gd name="connsiteY0" fmla="*/ 325000 h 606722"/>
                <a:gd name="connsiteX1" fmla="*/ 325000 h 606722"/>
                <a:gd name="connsiteY1" fmla="*/ 325000 h 606722"/>
                <a:gd name="connsiteX2" fmla="*/ 325000 h 606722"/>
                <a:gd name="connsiteY2" fmla="*/ 325000 h 606722"/>
                <a:gd name="connsiteX3" fmla="*/ 325000 h 606722"/>
                <a:gd name="connsiteY3" fmla="*/ 325000 h 606722"/>
                <a:gd name="connsiteX4" fmla="*/ 325000 h 606722"/>
                <a:gd name="connsiteY4" fmla="*/ 325000 h 606722"/>
                <a:gd name="connsiteX5" fmla="*/ 325000 h 606722"/>
                <a:gd name="connsiteY5" fmla="*/ 325000 h 606722"/>
                <a:gd name="connsiteX6" fmla="*/ 325000 h 606722"/>
                <a:gd name="connsiteY6" fmla="*/ 325000 h 606722"/>
                <a:gd name="connsiteX7" fmla="*/ 325000 h 606722"/>
                <a:gd name="connsiteY7" fmla="*/ 325000 h 606722"/>
                <a:gd name="connsiteX8" fmla="*/ 325000 h 606722"/>
                <a:gd name="connsiteY8" fmla="*/ 325000 h 606722"/>
                <a:gd name="connsiteX9" fmla="*/ 325000 h 606722"/>
                <a:gd name="connsiteY9" fmla="*/ 325000 h 606722"/>
                <a:gd name="connsiteX10" fmla="*/ 325000 h 606722"/>
                <a:gd name="connsiteY10" fmla="*/ 325000 h 606722"/>
                <a:gd name="connsiteX11" fmla="*/ 325000 h 606722"/>
                <a:gd name="connsiteY11" fmla="*/ 325000 h 606722"/>
                <a:gd name="connsiteX12" fmla="*/ 325000 h 606722"/>
                <a:gd name="connsiteY12" fmla="*/ 325000 h 606722"/>
                <a:gd name="connsiteX13" fmla="*/ 325000 h 606722"/>
                <a:gd name="connsiteY13" fmla="*/ 325000 h 606722"/>
                <a:gd name="connsiteX14" fmla="*/ 325000 h 606722"/>
                <a:gd name="connsiteY14" fmla="*/ 325000 h 606722"/>
                <a:gd name="connsiteX15" fmla="*/ 325000 h 606722"/>
                <a:gd name="connsiteY15" fmla="*/ 325000 h 606722"/>
                <a:gd name="connsiteX16" fmla="*/ 325000 h 606722"/>
                <a:gd name="connsiteY16" fmla="*/ 325000 h 606722"/>
                <a:gd name="connsiteX17" fmla="*/ 325000 h 606722"/>
                <a:gd name="connsiteY17" fmla="*/ 325000 h 606722"/>
                <a:gd name="connsiteX18" fmla="*/ 325000 h 606722"/>
                <a:gd name="connsiteY18" fmla="*/ 325000 h 606722"/>
                <a:gd name="connsiteX19" fmla="*/ 325000 h 606722"/>
                <a:gd name="connsiteY19" fmla="*/ 325000 h 606722"/>
                <a:gd name="connsiteX20" fmla="*/ 325000 h 606722"/>
                <a:gd name="connsiteY20" fmla="*/ 325000 h 606722"/>
                <a:gd name="connsiteX21" fmla="*/ 325000 h 606722"/>
                <a:gd name="connsiteY21" fmla="*/ 325000 h 606722"/>
                <a:gd name="connsiteX22" fmla="*/ 325000 h 606722"/>
                <a:gd name="connsiteY22" fmla="*/ 325000 h 606722"/>
                <a:gd name="connsiteX23" fmla="*/ 325000 h 606722"/>
                <a:gd name="connsiteY23" fmla="*/ 325000 h 606722"/>
                <a:gd name="connsiteX24" fmla="*/ 325000 h 606722"/>
                <a:gd name="connsiteY24" fmla="*/ 325000 h 606722"/>
                <a:gd name="connsiteX25" fmla="*/ 325000 h 606722"/>
                <a:gd name="connsiteY25" fmla="*/ 325000 h 606722"/>
                <a:gd name="connsiteX26" fmla="*/ 325000 h 606722"/>
                <a:gd name="connsiteY26" fmla="*/ 325000 h 606722"/>
                <a:gd name="connsiteX27" fmla="*/ 325000 h 606722"/>
                <a:gd name="connsiteY27" fmla="*/ 325000 h 606722"/>
                <a:gd name="connsiteX28" fmla="*/ 325000 h 606722"/>
                <a:gd name="connsiteY28" fmla="*/ 325000 h 606722"/>
                <a:gd name="connsiteX29" fmla="*/ 325000 h 606722"/>
                <a:gd name="connsiteY29" fmla="*/ 325000 h 606722"/>
                <a:gd name="connsiteX30" fmla="*/ 325000 h 606722"/>
                <a:gd name="connsiteY30" fmla="*/ 325000 h 606722"/>
                <a:gd name="connsiteX31" fmla="*/ 325000 h 606722"/>
                <a:gd name="connsiteY31" fmla="*/ 325000 h 606722"/>
                <a:gd name="connsiteX32" fmla="*/ 325000 h 606722"/>
                <a:gd name="connsiteY32" fmla="*/ 325000 h 606722"/>
                <a:gd name="connsiteX33" fmla="*/ 325000 h 606722"/>
                <a:gd name="connsiteY33" fmla="*/ 325000 h 606722"/>
                <a:gd name="connsiteX34" fmla="*/ 325000 h 606722"/>
                <a:gd name="connsiteY34" fmla="*/ 325000 h 606722"/>
                <a:gd name="connsiteX35" fmla="*/ 325000 h 606722"/>
                <a:gd name="connsiteY35" fmla="*/ 325000 h 606722"/>
                <a:gd name="connsiteX36" fmla="*/ 325000 h 606722"/>
                <a:gd name="connsiteY36" fmla="*/ 325000 h 606722"/>
                <a:gd name="connsiteX37" fmla="*/ 325000 h 606722"/>
                <a:gd name="connsiteY37" fmla="*/ 325000 h 606722"/>
                <a:gd name="connsiteX38" fmla="*/ 325000 h 606722"/>
                <a:gd name="connsiteY38" fmla="*/ 325000 h 606722"/>
                <a:gd name="connsiteX39" fmla="*/ 325000 h 606722"/>
                <a:gd name="connsiteY39" fmla="*/ 325000 h 606722"/>
                <a:gd name="connsiteX40" fmla="*/ 325000 h 606722"/>
                <a:gd name="connsiteY40" fmla="*/ 325000 h 606722"/>
                <a:gd name="connsiteX41" fmla="*/ 325000 h 606722"/>
                <a:gd name="connsiteY41" fmla="*/ 325000 h 606722"/>
                <a:gd name="connsiteX42" fmla="*/ 325000 h 606722"/>
                <a:gd name="connsiteY42" fmla="*/ 325000 h 606722"/>
                <a:gd name="connsiteX43" fmla="*/ 325000 h 606722"/>
                <a:gd name="connsiteY43" fmla="*/ 325000 h 606722"/>
                <a:gd name="connsiteX44" fmla="*/ 325000 h 606722"/>
                <a:gd name="connsiteY44" fmla="*/ 325000 h 606722"/>
                <a:gd name="connsiteX45" fmla="*/ 325000 h 606722"/>
                <a:gd name="connsiteY45" fmla="*/ 325000 h 606722"/>
                <a:gd name="connsiteX46" fmla="*/ 325000 h 606722"/>
                <a:gd name="connsiteY46" fmla="*/ 325000 h 606722"/>
                <a:gd name="connsiteX47" fmla="*/ 325000 h 606722"/>
                <a:gd name="connsiteY47" fmla="*/ 325000 h 606722"/>
                <a:gd name="connsiteX48" fmla="*/ 325000 h 606722"/>
                <a:gd name="connsiteY48" fmla="*/ 325000 h 606722"/>
                <a:gd name="connsiteX49" fmla="*/ 325000 h 606722"/>
                <a:gd name="connsiteY49" fmla="*/ 325000 h 606722"/>
                <a:gd name="connsiteX50" fmla="*/ 325000 h 606722"/>
                <a:gd name="connsiteY50" fmla="*/ 325000 h 606722"/>
                <a:gd name="connsiteX51" fmla="*/ 325000 h 606722"/>
                <a:gd name="connsiteY51" fmla="*/ 325000 h 606722"/>
                <a:gd name="connsiteX52" fmla="*/ 325000 h 606722"/>
                <a:gd name="connsiteY52" fmla="*/ 325000 h 606722"/>
                <a:gd name="connsiteX53" fmla="*/ 325000 h 606722"/>
                <a:gd name="connsiteY53" fmla="*/ 325000 h 606722"/>
                <a:gd name="connsiteX54" fmla="*/ 325000 h 606722"/>
                <a:gd name="connsiteY54" fmla="*/ 325000 h 606722"/>
                <a:gd name="connsiteX55" fmla="*/ 325000 h 606722"/>
                <a:gd name="connsiteY55" fmla="*/ 325000 h 606722"/>
                <a:gd name="connsiteX56" fmla="*/ 325000 h 606722"/>
                <a:gd name="connsiteY56" fmla="*/ 325000 h 606722"/>
                <a:gd name="connsiteX57" fmla="*/ 325000 h 606722"/>
                <a:gd name="connsiteY57" fmla="*/ 325000 h 606722"/>
                <a:gd name="connsiteX58" fmla="*/ 325000 h 606722"/>
                <a:gd name="connsiteY58" fmla="*/ 325000 h 606722"/>
                <a:gd name="connsiteX59" fmla="*/ 325000 h 606722"/>
                <a:gd name="connsiteY59" fmla="*/ 325000 h 606722"/>
                <a:gd name="connsiteX60" fmla="*/ 325000 h 606722"/>
                <a:gd name="connsiteY60" fmla="*/ 325000 h 606722"/>
                <a:gd name="connsiteX61" fmla="*/ 325000 h 606722"/>
                <a:gd name="connsiteY61" fmla="*/ 325000 h 606722"/>
                <a:gd name="connsiteX62" fmla="*/ 325000 h 606722"/>
                <a:gd name="connsiteY62" fmla="*/ 325000 h 606722"/>
                <a:gd name="connsiteX63" fmla="*/ 325000 h 606722"/>
                <a:gd name="connsiteY63" fmla="*/ 325000 h 606722"/>
                <a:gd name="connsiteX64" fmla="*/ 325000 h 606722"/>
                <a:gd name="connsiteY64" fmla="*/ 325000 h 606722"/>
                <a:gd name="connsiteX65" fmla="*/ 325000 h 606722"/>
                <a:gd name="connsiteY65" fmla="*/ 325000 h 606722"/>
                <a:gd name="connsiteX66" fmla="*/ 325000 h 606722"/>
                <a:gd name="connsiteY66" fmla="*/ 325000 h 606722"/>
                <a:gd name="connsiteX67" fmla="*/ 325000 h 606722"/>
                <a:gd name="connsiteY67" fmla="*/ 325000 h 606722"/>
                <a:gd name="connsiteX68" fmla="*/ 325000 h 606722"/>
                <a:gd name="connsiteY68" fmla="*/ 325000 h 606722"/>
                <a:gd name="connsiteX69" fmla="*/ 325000 h 606722"/>
                <a:gd name="connsiteY69" fmla="*/ 325000 h 606722"/>
                <a:gd name="connsiteX70" fmla="*/ 325000 h 606722"/>
                <a:gd name="connsiteY70" fmla="*/ 325000 h 606722"/>
                <a:gd name="connsiteX71" fmla="*/ 325000 h 606722"/>
                <a:gd name="connsiteY71" fmla="*/ 325000 h 606722"/>
                <a:gd name="connsiteX72" fmla="*/ 325000 h 606722"/>
                <a:gd name="connsiteY72" fmla="*/ 325000 h 606722"/>
                <a:gd name="connsiteX73" fmla="*/ 325000 h 606722"/>
                <a:gd name="connsiteY73" fmla="*/ 325000 h 606722"/>
                <a:gd name="connsiteX74" fmla="*/ 325000 h 606722"/>
                <a:gd name="connsiteY74" fmla="*/ 325000 h 606722"/>
                <a:gd name="connsiteX75" fmla="*/ 325000 h 606722"/>
                <a:gd name="connsiteY75" fmla="*/ 325000 h 606722"/>
                <a:gd name="connsiteX76" fmla="*/ 325000 h 606722"/>
                <a:gd name="connsiteY76" fmla="*/ 325000 h 606722"/>
                <a:gd name="connsiteX77" fmla="*/ 325000 h 606722"/>
                <a:gd name="connsiteY77" fmla="*/ 325000 h 606722"/>
                <a:gd name="connsiteX78" fmla="*/ 325000 h 606722"/>
                <a:gd name="connsiteY78" fmla="*/ 32500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607639" h="480409">
                  <a:moveTo>
                    <a:pt x="253136" y="252906"/>
                  </a:moveTo>
                  <a:lnTo>
                    <a:pt x="278504" y="252906"/>
                  </a:lnTo>
                  <a:cubicBezTo>
                    <a:pt x="292479" y="252906"/>
                    <a:pt x="303784" y="264187"/>
                    <a:pt x="303784" y="278133"/>
                  </a:cubicBezTo>
                  <a:cubicBezTo>
                    <a:pt x="303784" y="292079"/>
                    <a:pt x="292479" y="303360"/>
                    <a:pt x="278504" y="303360"/>
                  </a:cubicBezTo>
                  <a:lnTo>
                    <a:pt x="253136" y="303360"/>
                  </a:lnTo>
                  <a:cubicBezTo>
                    <a:pt x="239161" y="303360"/>
                    <a:pt x="227856" y="292079"/>
                    <a:pt x="227856" y="278133"/>
                  </a:cubicBezTo>
                  <a:cubicBezTo>
                    <a:pt x="227856" y="264187"/>
                    <a:pt x="239161" y="252906"/>
                    <a:pt x="253136" y="252906"/>
                  </a:cubicBezTo>
                  <a:close/>
                  <a:moveTo>
                    <a:pt x="151957" y="252906"/>
                  </a:moveTo>
                  <a:lnTo>
                    <a:pt x="177230" y="252906"/>
                  </a:lnTo>
                  <a:cubicBezTo>
                    <a:pt x="191202" y="252906"/>
                    <a:pt x="202593" y="264187"/>
                    <a:pt x="202593" y="278133"/>
                  </a:cubicBezTo>
                  <a:cubicBezTo>
                    <a:pt x="202593" y="292079"/>
                    <a:pt x="191202" y="303360"/>
                    <a:pt x="177230" y="303360"/>
                  </a:cubicBezTo>
                  <a:lnTo>
                    <a:pt x="151957" y="303360"/>
                  </a:lnTo>
                  <a:cubicBezTo>
                    <a:pt x="137985" y="303360"/>
                    <a:pt x="126594" y="292079"/>
                    <a:pt x="126594" y="278133"/>
                  </a:cubicBezTo>
                  <a:cubicBezTo>
                    <a:pt x="126594" y="264187"/>
                    <a:pt x="137985" y="252906"/>
                    <a:pt x="151957" y="252906"/>
                  </a:cubicBezTo>
                  <a:close/>
                  <a:moveTo>
                    <a:pt x="481000" y="151716"/>
                  </a:moveTo>
                  <a:cubicBezTo>
                    <a:pt x="495069" y="151716"/>
                    <a:pt x="506378" y="163005"/>
                    <a:pt x="506378" y="176960"/>
                  </a:cubicBezTo>
                  <a:lnTo>
                    <a:pt x="506378" y="278117"/>
                  </a:lnTo>
                  <a:cubicBezTo>
                    <a:pt x="506378" y="292072"/>
                    <a:pt x="495069" y="303361"/>
                    <a:pt x="481000" y="303361"/>
                  </a:cubicBezTo>
                  <a:cubicBezTo>
                    <a:pt x="467021" y="303361"/>
                    <a:pt x="455712" y="292072"/>
                    <a:pt x="455712" y="278117"/>
                  </a:cubicBezTo>
                  <a:lnTo>
                    <a:pt x="455712" y="176960"/>
                  </a:lnTo>
                  <a:cubicBezTo>
                    <a:pt x="455712" y="163005"/>
                    <a:pt x="467021" y="151716"/>
                    <a:pt x="481000" y="151716"/>
                  </a:cubicBezTo>
                  <a:close/>
                  <a:moveTo>
                    <a:pt x="379758" y="151716"/>
                  </a:moveTo>
                  <a:cubicBezTo>
                    <a:pt x="393737" y="151716"/>
                    <a:pt x="405046" y="163005"/>
                    <a:pt x="405046" y="176960"/>
                  </a:cubicBezTo>
                  <a:lnTo>
                    <a:pt x="405046" y="278117"/>
                  </a:lnTo>
                  <a:cubicBezTo>
                    <a:pt x="405046" y="292072"/>
                    <a:pt x="393737" y="303361"/>
                    <a:pt x="379758" y="303361"/>
                  </a:cubicBezTo>
                  <a:cubicBezTo>
                    <a:pt x="365778" y="303361"/>
                    <a:pt x="354380" y="292072"/>
                    <a:pt x="354380" y="278117"/>
                  </a:cubicBezTo>
                  <a:lnTo>
                    <a:pt x="354380" y="176960"/>
                  </a:lnTo>
                  <a:cubicBezTo>
                    <a:pt x="354380" y="163005"/>
                    <a:pt x="365778" y="151716"/>
                    <a:pt x="379758" y="151716"/>
                  </a:cubicBezTo>
                  <a:close/>
                  <a:moveTo>
                    <a:pt x="253136" y="151716"/>
                  </a:moveTo>
                  <a:lnTo>
                    <a:pt x="278504" y="151716"/>
                  </a:lnTo>
                  <a:cubicBezTo>
                    <a:pt x="292479" y="151716"/>
                    <a:pt x="303784" y="163008"/>
                    <a:pt x="303784" y="176969"/>
                  </a:cubicBezTo>
                  <a:cubicBezTo>
                    <a:pt x="303784" y="190929"/>
                    <a:pt x="292479" y="202311"/>
                    <a:pt x="278504" y="202311"/>
                  </a:cubicBezTo>
                  <a:lnTo>
                    <a:pt x="253136" y="202311"/>
                  </a:lnTo>
                  <a:cubicBezTo>
                    <a:pt x="239161" y="202311"/>
                    <a:pt x="227856" y="190929"/>
                    <a:pt x="227856" y="176969"/>
                  </a:cubicBezTo>
                  <a:cubicBezTo>
                    <a:pt x="227856" y="163008"/>
                    <a:pt x="239161" y="151716"/>
                    <a:pt x="253136" y="151716"/>
                  </a:cubicBezTo>
                  <a:close/>
                  <a:moveTo>
                    <a:pt x="151957" y="151716"/>
                  </a:moveTo>
                  <a:lnTo>
                    <a:pt x="177230" y="151716"/>
                  </a:lnTo>
                  <a:cubicBezTo>
                    <a:pt x="191202" y="151716"/>
                    <a:pt x="202593" y="163008"/>
                    <a:pt x="202593" y="176969"/>
                  </a:cubicBezTo>
                  <a:cubicBezTo>
                    <a:pt x="202593" y="190929"/>
                    <a:pt x="191202" y="202311"/>
                    <a:pt x="177230" y="202311"/>
                  </a:cubicBezTo>
                  <a:lnTo>
                    <a:pt x="151957" y="202311"/>
                  </a:lnTo>
                  <a:cubicBezTo>
                    <a:pt x="137985" y="202311"/>
                    <a:pt x="126594" y="190929"/>
                    <a:pt x="126594" y="176969"/>
                  </a:cubicBezTo>
                  <a:cubicBezTo>
                    <a:pt x="126594" y="163008"/>
                    <a:pt x="137985" y="151716"/>
                    <a:pt x="151957" y="151716"/>
                  </a:cubicBezTo>
                  <a:close/>
                  <a:moveTo>
                    <a:pt x="101288" y="101148"/>
                  </a:moveTo>
                  <a:lnTo>
                    <a:pt x="101288" y="353930"/>
                  </a:lnTo>
                  <a:lnTo>
                    <a:pt x="556995" y="353930"/>
                  </a:lnTo>
                  <a:lnTo>
                    <a:pt x="556995" y="101148"/>
                  </a:lnTo>
                  <a:close/>
                  <a:moveTo>
                    <a:pt x="25277" y="0"/>
                  </a:moveTo>
                  <a:lnTo>
                    <a:pt x="75921" y="0"/>
                  </a:lnTo>
                  <a:cubicBezTo>
                    <a:pt x="89895" y="0"/>
                    <a:pt x="101288" y="11288"/>
                    <a:pt x="101288" y="25331"/>
                  </a:cubicBezTo>
                  <a:lnTo>
                    <a:pt x="101288" y="50574"/>
                  </a:lnTo>
                  <a:lnTo>
                    <a:pt x="582273" y="50574"/>
                  </a:lnTo>
                  <a:cubicBezTo>
                    <a:pt x="596246" y="50574"/>
                    <a:pt x="607639" y="61862"/>
                    <a:pt x="607639" y="75816"/>
                  </a:cubicBezTo>
                  <a:lnTo>
                    <a:pt x="607639" y="379261"/>
                  </a:lnTo>
                  <a:cubicBezTo>
                    <a:pt x="607639" y="393216"/>
                    <a:pt x="596246" y="404504"/>
                    <a:pt x="582273" y="404504"/>
                  </a:cubicBezTo>
                  <a:lnTo>
                    <a:pt x="405063" y="404504"/>
                  </a:lnTo>
                  <a:lnTo>
                    <a:pt x="405063" y="455078"/>
                  </a:lnTo>
                  <a:cubicBezTo>
                    <a:pt x="405063" y="469032"/>
                    <a:pt x="393759" y="480409"/>
                    <a:pt x="379785" y="480409"/>
                  </a:cubicBezTo>
                  <a:cubicBezTo>
                    <a:pt x="365812" y="480409"/>
                    <a:pt x="354419" y="469032"/>
                    <a:pt x="354419" y="455078"/>
                  </a:cubicBezTo>
                  <a:lnTo>
                    <a:pt x="354419" y="404504"/>
                  </a:lnTo>
                  <a:lnTo>
                    <a:pt x="303775" y="404504"/>
                  </a:lnTo>
                  <a:lnTo>
                    <a:pt x="303775" y="455078"/>
                  </a:lnTo>
                  <a:cubicBezTo>
                    <a:pt x="303775" y="469032"/>
                    <a:pt x="292471" y="480409"/>
                    <a:pt x="278497" y="480409"/>
                  </a:cubicBezTo>
                  <a:cubicBezTo>
                    <a:pt x="264524" y="480409"/>
                    <a:pt x="253131" y="469032"/>
                    <a:pt x="253131" y="455078"/>
                  </a:cubicBezTo>
                  <a:lnTo>
                    <a:pt x="253131" y="404504"/>
                  </a:lnTo>
                  <a:lnTo>
                    <a:pt x="202576" y="404504"/>
                  </a:lnTo>
                  <a:lnTo>
                    <a:pt x="202576" y="455078"/>
                  </a:lnTo>
                  <a:cubicBezTo>
                    <a:pt x="202576" y="469032"/>
                    <a:pt x="191183" y="480409"/>
                    <a:pt x="177209" y="480409"/>
                  </a:cubicBezTo>
                  <a:cubicBezTo>
                    <a:pt x="163236" y="480409"/>
                    <a:pt x="151932" y="469032"/>
                    <a:pt x="151932" y="455078"/>
                  </a:cubicBezTo>
                  <a:lnTo>
                    <a:pt x="151932" y="404504"/>
                  </a:lnTo>
                  <a:lnTo>
                    <a:pt x="101288" y="404504"/>
                  </a:lnTo>
                  <a:lnTo>
                    <a:pt x="101288" y="429835"/>
                  </a:lnTo>
                  <a:cubicBezTo>
                    <a:pt x="101288" y="443790"/>
                    <a:pt x="89895" y="455078"/>
                    <a:pt x="75921" y="455078"/>
                  </a:cubicBezTo>
                  <a:cubicBezTo>
                    <a:pt x="61948" y="455078"/>
                    <a:pt x="50644" y="443790"/>
                    <a:pt x="50644" y="429835"/>
                  </a:cubicBezTo>
                  <a:lnTo>
                    <a:pt x="50644" y="379261"/>
                  </a:lnTo>
                  <a:lnTo>
                    <a:pt x="50644" y="75816"/>
                  </a:lnTo>
                  <a:lnTo>
                    <a:pt x="50644" y="50574"/>
                  </a:lnTo>
                  <a:lnTo>
                    <a:pt x="25277" y="50574"/>
                  </a:lnTo>
                  <a:cubicBezTo>
                    <a:pt x="11304" y="50574"/>
                    <a:pt x="0" y="39286"/>
                    <a:pt x="0" y="25331"/>
                  </a:cubicBezTo>
                  <a:cubicBezTo>
                    <a:pt x="0" y="11288"/>
                    <a:pt x="11304" y="0"/>
                    <a:pt x="252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109" name="laptop_44053">
              <a:extLst>
                <a:ext uri="{FF2B5EF4-FFF2-40B4-BE49-F238E27FC236}">
                  <a16:creationId xmlns:a16="http://schemas.microsoft.com/office/drawing/2014/main" id="{570E5534-0FE5-4AD0-B788-945B616CD5B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90538" y="5245306"/>
              <a:ext cx="294355" cy="370723"/>
            </a:xfrm>
            <a:custGeom>
              <a:avLst/>
              <a:gdLst>
                <a:gd name="connsiteX0" fmla="*/ 194392 w 482244"/>
                <a:gd name="connsiteY0" fmla="*/ 503202 h 607356"/>
                <a:gd name="connsiteX1" fmla="*/ 203957 w 482244"/>
                <a:gd name="connsiteY1" fmla="*/ 507165 h 607356"/>
                <a:gd name="connsiteX2" fmla="*/ 208027 w 482244"/>
                <a:gd name="connsiteY2" fmla="*/ 516716 h 607356"/>
                <a:gd name="connsiteX3" fmla="*/ 203957 w 482244"/>
                <a:gd name="connsiteY3" fmla="*/ 526266 h 607356"/>
                <a:gd name="connsiteX4" fmla="*/ 194392 w 482244"/>
                <a:gd name="connsiteY4" fmla="*/ 530229 h 607356"/>
                <a:gd name="connsiteX5" fmla="*/ 184828 w 482244"/>
                <a:gd name="connsiteY5" fmla="*/ 526266 h 607356"/>
                <a:gd name="connsiteX6" fmla="*/ 180859 w 482244"/>
                <a:gd name="connsiteY6" fmla="*/ 516716 h 607356"/>
                <a:gd name="connsiteX7" fmla="*/ 184828 w 482244"/>
                <a:gd name="connsiteY7" fmla="*/ 507165 h 607356"/>
                <a:gd name="connsiteX8" fmla="*/ 194392 w 482244"/>
                <a:gd name="connsiteY8" fmla="*/ 503202 h 607356"/>
                <a:gd name="connsiteX9" fmla="*/ 138504 w 482244"/>
                <a:gd name="connsiteY9" fmla="*/ 503202 h 607356"/>
                <a:gd name="connsiteX10" fmla="*/ 148069 w 482244"/>
                <a:gd name="connsiteY10" fmla="*/ 507165 h 607356"/>
                <a:gd name="connsiteX11" fmla="*/ 152139 w 482244"/>
                <a:gd name="connsiteY11" fmla="*/ 516716 h 607356"/>
                <a:gd name="connsiteX12" fmla="*/ 148069 w 482244"/>
                <a:gd name="connsiteY12" fmla="*/ 526266 h 607356"/>
                <a:gd name="connsiteX13" fmla="*/ 138504 w 482244"/>
                <a:gd name="connsiteY13" fmla="*/ 530229 h 607356"/>
                <a:gd name="connsiteX14" fmla="*/ 128939 w 482244"/>
                <a:gd name="connsiteY14" fmla="*/ 526266 h 607356"/>
                <a:gd name="connsiteX15" fmla="*/ 124971 w 482244"/>
                <a:gd name="connsiteY15" fmla="*/ 516716 h 607356"/>
                <a:gd name="connsiteX16" fmla="*/ 128939 w 482244"/>
                <a:gd name="connsiteY16" fmla="*/ 507165 h 607356"/>
                <a:gd name="connsiteX17" fmla="*/ 138504 w 482244"/>
                <a:gd name="connsiteY17" fmla="*/ 503202 h 607356"/>
                <a:gd name="connsiteX18" fmla="*/ 82617 w 482244"/>
                <a:gd name="connsiteY18" fmla="*/ 503202 h 607356"/>
                <a:gd name="connsiteX19" fmla="*/ 92182 w 482244"/>
                <a:gd name="connsiteY19" fmla="*/ 507165 h 607356"/>
                <a:gd name="connsiteX20" fmla="*/ 96252 w 482244"/>
                <a:gd name="connsiteY20" fmla="*/ 516716 h 607356"/>
                <a:gd name="connsiteX21" fmla="*/ 92182 w 482244"/>
                <a:gd name="connsiteY21" fmla="*/ 526266 h 607356"/>
                <a:gd name="connsiteX22" fmla="*/ 82617 w 482244"/>
                <a:gd name="connsiteY22" fmla="*/ 530229 h 607356"/>
                <a:gd name="connsiteX23" fmla="*/ 73052 w 482244"/>
                <a:gd name="connsiteY23" fmla="*/ 526266 h 607356"/>
                <a:gd name="connsiteX24" fmla="*/ 69084 w 482244"/>
                <a:gd name="connsiteY24" fmla="*/ 516716 h 607356"/>
                <a:gd name="connsiteX25" fmla="*/ 73052 w 482244"/>
                <a:gd name="connsiteY25" fmla="*/ 507165 h 607356"/>
                <a:gd name="connsiteX26" fmla="*/ 82617 w 482244"/>
                <a:gd name="connsiteY26" fmla="*/ 503202 h 607356"/>
                <a:gd name="connsiteX27" fmla="*/ 114015 w 482244"/>
                <a:gd name="connsiteY27" fmla="*/ 414678 h 607356"/>
                <a:gd name="connsiteX28" fmla="*/ 114015 w 482244"/>
                <a:gd name="connsiteY28" fmla="*/ 430202 h 607356"/>
                <a:gd name="connsiteX29" fmla="*/ 373451 w 482244"/>
                <a:gd name="connsiteY29" fmla="*/ 430202 h 607356"/>
                <a:gd name="connsiteX30" fmla="*/ 373451 w 482244"/>
                <a:gd name="connsiteY30" fmla="*/ 414678 h 607356"/>
                <a:gd name="connsiteX31" fmla="*/ 223379 w 482244"/>
                <a:gd name="connsiteY31" fmla="*/ 342948 h 607356"/>
                <a:gd name="connsiteX32" fmla="*/ 259965 w 482244"/>
                <a:gd name="connsiteY32" fmla="*/ 342948 h 607356"/>
                <a:gd name="connsiteX33" fmla="*/ 273583 w 482244"/>
                <a:gd name="connsiteY33" fmla="*/ 356426 h 607356"/>
                <a:gd name="connsiteX34" fmla="*/ 259965 w 482244"/>
                <a:gd name="connsiteY34" fmla="*/ 369904 h 607356"/>
                <a:gd name="connsiteX35" fmla="*/ 223379 w 482244"/>
                <a:gd name="connsiteY35" fmla="*/ 369904 h 607356"/>
                <a:gd name="connsiteX36" fmla="*/ 209862 w 482244"/>
                <a:gd name="connsiteY36" fmla="*/ 356426 h 607356"/>
                <a:gd name="connsiteX37" fmla="*/ 223379 w 482244"/>
                <a:gd name="connsiteY37" fmla="*/ 342948 h 607356"/>
                <a:gd name="connsiteX38" fmla="*/ 153730 w 482244"/>
                <a:gd name="connsiteY38" fmla="*/ 342948 h 607356"/>
                <a:gd name="connsiteX39" fmla="*/ 169992 w 482244"/>
                <a:gd name="connsiteY39" fmla="*/ 342948 h 607356"/>
                <a:gd name="connsiteX40" fmla="*/ 183611 w 482244"/>
                <a:gd name="connsiteY40" fmla="*/ 356426 h 607356"/>
                <a:gd name="connsiteX41" fmla="*/ 169992 w 482244"/>
                <a:gd name="connsiteY41" fmla="*/ 369904 h 607356"/>
                <a:gd name="connsiteX42" fmla="*/ 153730 w 482244"/>
                <a:gd name="connsiteY42" fmla="*/ 369904 h 607356"/>
                <a:gd name="connsiteX43" fmla="*/ 140213 w 482244"/>
                <a:gd name="connsiteY43" fmla="*/ 356426 h 607356"/>
                <a:gd name="connsiteX44" fmla="*/ 153730 w 482244"/>
                <a:gd name="connsiteY44" fmla="*/ 342948 h 607356"/>
                <a:gd name="connsiteX45" fmla="*/ 329562 w 482244"/>
                <a:gd name="connsiteY45" fmla="*/ 326718 h 607356"/>
                <a:gd name="connsiteX46" fmla="*/ 343089 w 482244"/>
                <a:gd name="connsiteY46" fmla="*/ 340201 h 607356"/>
                <a:gd name="connsiteX47" fmla="*/ 343089 w 482244"/>
                <a:gd name="connsiteY47" fmla="*/ 356421 h 607356"/>
                <a:gd name="connsiteX48" fmla="*/ 329562 w 482244"/>
                <a:gd name="connsiteY48" fmla="*/ 369904 h 607356"/>
                <a:gd name="connsiteX49" fmla="*/ 313289 w 482244"/>
                <a:gd name="connsiteY49" fmla="*/ 369904 h 607356"/>
                <a:gd name="connsiteX50" fmla="*/ 299762 w 482244"/>
                <a:gd name="connsiteY50" fmla="*/ 356421 h 607356"/>
                <a:gd name="connsiteX51" fmla="*/ 313289 w 482244"/>
                <a:gd name="connsiteY51" fmla="*/ 342938 h 607356"/>
                <a:gd name="connsiteX52" fmla="*/ 316035 w 482244"/>
                <a:gd name="connsiteY52" fmla="*/ 342938 h 607356"/>
                <a:gd name="connsiteX53" fmla="*/ 316035 w 482244"/>
                <a:gd name="connsiteY53" fmla="*/ 340201 h 607356"/>
                <a:gd name="connsiteX54" fmla="*/ 329562 w 482244"/>
                <a:gd name="connsiteY54" fmla="*/ 326718 h 607356"/>
                <a:gd name="connsiteX55" fmla="*/ 325080 w 482244"/>
                <a:gd name="connsiteY55" fmla="*/ 242182 h 607356"/>
                <a:gd name="connsiteX56" fmla="*/ 325080 w 482244"/>
                <a:gd name="connsiteY56" fmla="*/ 269883 h 607356"/>
                <a:gd name="connsiteX57" fmla="*/ 334124 w 482244"/>
                <a:gd name="connsiteY57" fmla="*/ 269883 h 607356"/>
                <a:gd name="connsiteX58" fmla="*/ 334124 w 482244"/>
                <a:gd name="connsiteY58" fmla="*/ 242182 h 607356"/>
                <a:gd name="connsiteX59" fmla="*/ 75399 w 482244"/>
                <a:gd name="connsiteY59" fmla="*/ 195506 h 607356"/>
                <a:gd name="connsiteX60" fmla="*/ 75399 w 482244"/>
                <a:gd name="connsiteY60" fmla="*/ 430202 h 607356"/>
                <a:gd name="connsiteX61" fmla="*/ 86882 w 482244"/>
                <a:gd name="connsiteY61" fmla="*/ 430202 h 607356"/>
                <a:gd name="connsiteX62" fmla="*/ 86882 w 482244"/>
                <a:gd name="connsiteY62" fmla="*/ 401081 h 607356"/>
                <a:gd name="connsiteX63" fmla="*/ 100499 w 482244"/>
                <a:gd name="connsiteY63" fmla="*/ 387586 h 607356"/>
                <a:gd name="connsiteX64" fmla="*/ 386967 w 482244"/>
                <a:gd name="connsiteY64" fmla="*/ 387586 h 607356"/>
                <a:gd name="connsiteX65" fmla="*/ 400584 w 482244"/>
                <a:gd name="connsiteY65" fmla="*/ 401081 h 607356"/>
                <a:gd name="connsiteX66" fmla="*/ 400584 w 482244"/>
                <a:gd name="connsiteY66" fmla="*/ 430202 h 607356"/>
                <a:gd name="connsiteX67" fmla="*/ 412067 w 482244"/>
                <a:gd name="connsiteY67" fmla="*/ 430202 h 607356"/>
                <a:gd name="connsiteX68" fmla="*/ 412067 w 482244"/>
                <a:gd name="connsiteY68" fmla="*/ 195506 h 607356"/>
                <a:gd name="connsiteX69" fmla="*/ 378634 w 482244"/>
                <a:gd name="connsiteY69" fmla="*/ 195506 h 607356"/>
                <a:gd name="connsiteX70" fmla="*/ 378634 w 482244"/>
                <a:gd name="connsiteY70" fmla="*/ 228585 h 607356"/>
                <a:gd name="connsiteX71" fmla="*/ 365118 w 482244"/>
                <a:gd name="connsiteY71" fmla="*/ 242182 h 607356"/>
                <a:gd name="connsiteX72" fmla="*/ 361155 w 482244"/>
                <a:gd name="connsiteY72" fmla="*/ 242182 h 607356"/>
                <a:gd name="connsiteX73" fmla="*/ 361155 w 482244"/>
                <a:gd name="connsiteY73" fmla="*/ 283378 h 607356"/>
                <a:gd name="connsiteX74" fmla="*/ 347640 w 482244"/>
                <a:gd name="connsiteY74" fmla="*/ 296975 h 607356"/>
                <a:gd name="connsiteX75" fmla="*/ 343168 w 482244"/>
                <a:gd name="connsiteY75" fmla="*/ 296975 h 607356"/>
                <a:gd name="connsiteX76" fmla="*/ 343168 w 482244"/>
                <a:gd name="connsiteY76" fmla="*/ 299613 h 607356"/>
                <a:gd name="connsiteX77" fmla="*/ 329551 w 482244"/>
                <a:gd name="connsiteY77" fmla="*/ 313210 h 607356"/>
                <a:gd name="connsiteX78" fmla="*/ 316036 w 482244"/>
                <a:gd name="connsiteY78" fmla="*/ 299613 h 607356"/>
                <a:gd name="connsiteX79" fmla="*/ 316036 w 482244"/>
                <a:gd name="connsiteY79" fmla="*/ 296975 h 607356"/>
                <a:gd name="connsiteX80" fmla="*/ 311463 w 482244"/>
                <a:gd name="connsiteY80" fmla="*/ 296975 h 607356"/>
                <a:gd name="connsiteX81" fmla="*/ 297947 w 482244"/>
                <a:gd name="connsiteY81" fmla="*/ 283378 h 607356"/>
                <a:gd name="connsiteX82" fmla="*/ 297947 w 482244"/>
                <a:gd name="connsiteY82" fmla="*/ 242182 h 607356"/>
                <a:gd name="connsiteX83" fmla="*/ 293984 w 482244"/>
                <a:gd name="connsiteY83" fmla="*/ 242182 h 607356"/>
                <a:gd name="connsiteX84" fmla="*/ 280469 w 482244"/>
                <a:gd name="connsiteY84" fmla="*/ 228585 h 607356"/>
                <a:gd name="connsiteX85" fmla="*/ 280469 w 482244"/>
                <a:gd name="connsiteY85" fmla="*/ 195506 h 607356"/>
                <a:gd name="connsiteX86" fmla="*/ 378634 w 482244"/>
                <a:gd name="connsiteY86" fmla="*/ 154919 h 607356"/>
                <a:gd name="connsiteX87" fmla="*/ 378634 w 482244"/>
                <a:gd name="connsiteY87" fmla="*/ 168414 h 607356"/>
                <a:gd name="connsiteX88" fmla="*/ 412067 w 482244"/>
                <a:gd name="connsiteY88" fmla="*/ 168414 h 607356"/>
                <a:gd name="connsiteX89" fmla="*/ 412067 w 482244"/>
                <a:gd name="connsiteY89" fmla="*/ 154919 h 607356"/>
                <a:gd name="connsiteX90" fmla="*/ 75399 w 482244"/>
                <a:gd name="connsiteY90" fmla="*/ 154919 h 607356"/>
                <a:gd name="connsiteX91" fmla="*/ 75399 w 482244"/>
                <a:gd name="connsiteY91" fmla="*/ 168414 h 607356"/>
                <a:gd name="connsiteX92" fmla="*/ 280469 w 482244"/>
                <a:gd name="connsiteY92" fmla="*/ 168414 h 607356"/>
                <a:gd name="connsiteX93" fmla="*/ 280469 w 482244"/>
                <a:gd name="connsiteY93" fmla="*/ 154919 h 607356"/>
                <a:gd name="connsiteX94" fmla="*/ 307500 w 482244"/>
                <a:gd name="connsiteY94" fmla="*/ 126508 h 607356"/>
                <a:gd name="connsiteX95" fmla="*/ 307500 w 482244"/>
                <a:gd name="connsiteY95" fmla="*/ 215090 h 607356"/>
                <a:gd name="connsiteX96" fmla="*/ 351603 w 482244"/>
                <a:gd name="connsiteY96" fmla="*/ 215090 h 607356"/>
                <a:gd name="connsiteX97" fmla="*/ 351603 w 482244"/>
                <a:gd name="connsiteY97" fmla="*/ 126508 h 607356"/>
                <a:gd name="connsiteX98" fmla="*/ 75399 w 482244"/>
                <a:gd name="connsiteY98" fmla="*/ 72324 h 607356"/>
                <a:gd name="connsiteX99" fmla="*/ 75399 w 482244"/>
                <a:gd name="connsiteY99" fmla="*/ 127827 h 607356"/>
                <a:gd name="connsiteX100" fmla="*/ 280469 w 482244"/>
                <a:gd name="connsiteY100" fmla="*/ 127827 h 607356"/>
                <a:gd name="connsiteX101" fmla="*/ 280469 w 482244"/>
                <a:gd name="connsiteY101" fmla="*/ 112911 h 607356"/>
                <a:gd name="connsiteX102" fmla="*/ 293984 w 482244"/>
                <a:gd name="connsiteY102" fmla="*/ 99416 h 607356"/>
                <a:gd name="connsiteX103" fmla="*/ 365118 w 482244"/>
                <a:gd name="connsiteY103" fmla="*/ 99416 h 607356"/>
                <a:gd name="connsiteX104" fmla="*/ 378634 w 482244"/>
                <a:gd name="connsiteY104" fmla="*/ 112911 h 607356"/>
                <a:gd name="connsiteX105" fmla="*/ 378634 w 482244"/>
                <a:gd name="connsiteY105" fmla="*/ 127827 h 607356"/>
                <a:gd name="connsiteX106" fmla="*/ 412067 w 482244"/>
                <a:gd name="connsiteY106" fmla="*/ 127827 h 607356"/>
                <a:gd name="connsiteX107" fmla="*/ 412067 w 482244"/>
                <a:gd name="connsiteY107" fmla="*/ 72324 h 607356"/>
                <a:gd name="connsiteX108" fmla="*/ 61782 w 482244"/>
                <a:gd name="connsiteY108" fmla="*/ 45232 h 607356"/>
                <a:gd name="connsiteX109" fmla="*/ 425684 w 482244"/>
                <a:gd name="connsiteY109" fmla="*/ 45232 h 607356"/>
                <a:gd name="connsiteX110" fmla="*/ 439199 w 482244"/>
                <a:gd name="connsiteY110" fmla="*/ 58727 h 607356"/>
                <a:gd name="connsiteX111" fmla="*/ 439199 w 482244"/>
                <a:gd name="connsiteY111" fmla="*/ 443698 h 607356"/>
                <a:gd name="connsiteX112" fmla="*/ 425684 w 482244"/>
                <a:gd name="connsiteY112" fmla="*/ 457193 h 607356"/>
                <a:gd name="connsiteX113" fmla="*/ 61782 w 482244"/>
                <a:gd name="connsiteY113" fmla="*/ 457193 h 607356"/>
                <a:gd name="connsiteX114" fmla="*/ 48267 w 482244"/>
                <a:gd name="connsiteY114" fmla="*/ 443698 h 607356"/>
                <a:gd name="connsiteX115" fmla="*/ 48267 w 482244"/>
                <a:gd name="connsiteY115" fmla="*/ 58727 h 607356"/>
                <a:gd name="connsiteX116" fmla="*/ 61782 w 482244"/>
                <a:gd name="connsiteY116" fmla="*/ 45232 h 607356"/>
                <a:gd name="connsiteX117" fmla="*/ 27130 w 482244"/>
                <a:gd name="connsiteY117" fmla="*/ 27090 h 607356"/>
                <a:gd name="connsiteX118" fmla="*/ 27130 w 482244"/>
                <a:gd name="connsiteY118" fmla="*/ 580367 h 607356"/>
                <a:gd name="connsiteX119" fmla="*/ 455216 w 482244"/>
                <a:gd name="connsiteY119" fmla="*/ 580367 h 607356"/>
                <a:gd name="connsiteX120" fmla="*/ 455216 w 482244"/>
                <a:gd name="connsiteY120" fmla="*/ 27090 h 607356"/>
                <a:gd name="connsiteX121" fmla="*/ 13514 w 482244"/>
                <a:gd name="connsiteY121" fmla="*/ 0 h 607356"/>
                <a:gd name="connsiteX122" fmla="*/ 468730 w 482244"/>
                <a:gd name="connsiteY122" fmla="*/ 0 h 607356"/>
                <a:gd name="connsiteX123" fmla="*/ 482244 w 482244"/>
                <a:gd name="connsiteY123" fmla="*/ 13494 h 607356"/>
                <a:gd name="connsiteX124" fmla="*/ 482244 w 482244"/>
                <a:gd name="connsiteY124" fmla="*/ 593862 h 607356"/>
                <a:gd name="connsiteX125" fmla="*/ 468730 w 482244"/>
                <a:gd name="connsiteY125" fmla="*/ 607356 h 607356"/>
                <a:gd name="connsiteX126" fmla="*/ 13514 w 482244"/>
                <a:gd name="connsiteY126" fmla="*/ 607356 h 607356"/>
                <a:gd name="connsiteX127" fmla="*/ 0 w 482244"/>
                <a:gd name="connsiteY127" fmla="*/ 593862 h 607356"/>
                <a:gd name="connsiteX128" fmla="*/ 0 w 482244"/>
                <a:gd name="connsiteY128" fmla="*/ 13494 h 607356"/>
                <a:gd name="connsiteX129" fmla="*/ 13514 w 482244"/>
                <a:gd name="connsiteY129" fmla="*/ 0 h 60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</a:cxnLst>
              <a:rect l="l" t="t" r="r" b="b"/>
              <a:pathLst>
                <a:path w="482244" h="607356">
                  <a:moveTo>
                    <a:pt x="194392" y="503202"/>
                  </a:moveTo>
                  <a:cubicBezTo>
                    <a:pt x="197954" y="503202"/>
                    <a:pt x="201515" y="504625"/>
                    <a:pt x="203957" y="507165"/>
                  </a:cubicBezTo>
                  <a:cubicBezTo>
                    <a:pt x="206501" y="509705"/>
                    <a:pt x="208027" y="513159"/>
                    <a:pt x="208027" y="516716"/>
                  </a:cubicBezTo>
                  <a:cubicBezTo>
                    <a:pt x="208027" y="520272"/>
                    <a:pt x="206501" y="523828"/>
                    <a:pt x="203957" y="526266"/>
                  </a:cubicBezTo>
                  <a:cubicBezTo>
                    <a:pt x="201515" y="528807"/>
                    <a:pt x="197954" y="530229"/>
                    <a:pt x="194392" y="530229"/>
                  </a:cubicBezTo>
                  <a:cubicBezTo>
                    <a:pt x="190831" y="530229"/>
                    <a:pt x="187371" y="528807"/>
                    <a:pt x="184828" y="526266"/>
                  </a:cubicBezTo>
                  <a:cubicBezTo>
                    <a:pt x="182284" y="523828"/>
                    <a:pt x="180859" y="520272"/>
                    <a:pt x="180859" y="516716"/>
                  </a:cubicBezTo>
                  <a:cubicBezTo>
                    <a:pt x="180859" y="513159"/>
                    <a:pt x="182284" y="509705"/>
                    <a:pt x="184828" y="507165"/>
                  </a:cubicBezTo>
                  <a:cubicBezTo>
                    <a:pt x="187371" y="504625"/>
                    <a:pt x="190831" y="503202"/>
                    <a:pt x="194392" y="503202"/>
                  </a:cubicBezTo>
                  <a:close/>
                  <a:moveTo>
                    <a:pt x="138504" y="503202"/>
                  </a:moveTo>
                  <a:cubicBezTo>
                    <a:pt x="142065" y="503202"/>
                    <a:pt x="145627" y="504625"/>
                    <a:pt x="148069" y="507165"/>
                  </a:cubicBezTo>
                  <a:cubicBezTo>
                    <a:pt x="150612" y="509705"/>
                    <a:pt x="152139" y="513159"/>
                    <a:pt x="152139" y="516716"/>
                  </a:cubicBezTo>
                  <a:cubicBezTo>
                    <a:pt x="152139" y="520272"/>
                    <a:pt x="150612" y="523828"/>
                    <a:pt x="148069" y="526266"/>
                  </a:cubicBezTo>
                  <a:cubicBezTo>
                    <a:pt x="145627" y="528807"/>
                    <a:pt x="142065" y="530229"/>
                    <a:pt x="138504" y="530229"/>
                  </a:cubicBezTo>
                  <a:cubicBezTo>
                    <a:pt x="134943" y="530229"/>
                    <a:pt x="131483" y="528807"/>
                    <a:pt x="128939" y="526266"/>
                  </a:cubicBezTo>
                  <a:cubicBezTo>
                    <a:pt x="126395" y="523828"/>
                    <a:pt x="124971" y="520272"/>
                    <a:pt x="124971" y="516716"/>
                  </a:cubicBezTo>
                  <a:cubicBezTo>
                    <a:pt x="124971" y="513159"/>
                    <a:pt x="126395" y="509705"/>
                    <a:pt x="128939" y="507165"/>
                  </a:cubicBezTo>
                  <a:cubicBezTo>
                    <a:pt x="131483" y="504625"/>
                    <a:pt x="134943" y="503202"/>
                    <a:pt x="138504" y="503202"/>
                  </a:cubicBezTo>
                  <a:close/>
                  <a:moveTo>
                    <a:pt x="82617" y="503202"/>
                  </a:moveTo>
                  <a:cubicBezTo>
                    <a:pt x="86178" y="503202"/>
                    <a:pt x="89740" y="504625"/>
                    <a:pt x="92182" y="507165"/>
                  </a:cubicBezTo>
                  <a:cubicBezTo>
                    <a:pt x="94725" y="509705"/>
                    <a:pt x="96252" y="513159"/>
                    <a:pt x="96252" y="516716"/>
                  </a:cubicBezTo>
                  <a:cubicBezTo>
                    <a:pt x="96252" y="520272"/>
                    <a:pt x="94725" y="523828"/>
                    <a:pt x="92182" y="526266"/>
                  </a:cubicBezTo>
                  <a:cubicBezTo>
                    <a:pt x="89740" y="528807"/>
                    <a:pt x="86178" y="530229"/>
                    <a:pt x="82617" y="530229"/>
                  </a:cubicBezTo>
                  <a:cubicBezTo>
                    <a:pt x="79056" y="530229"/>
                    <a:pt x="75596" y="528807"/>
                    <a:pt x="73052" y="526266"/>
                  </a:cubicBezTo>
                  <a:cubicBezTo>
                    <a:pt x="70508" y="523828"/>
                    <a:pt x="69084" y="520272"/>
                    <a:pt x="69084" y="516716"/>
                  </a:cubicBezTo>
                  <a:cubicBezTo>
                    <a:pt x="69084" y="513159"/>
                    <a:pt x="70508" y="509705"/>
                    <a:pt x="73052" y="507165"/>
                  </a:cubicBezTo>
                  <a:cubicBezTo>
                    <a:pt x="75596" y="504625"/>
                    <a:pt x="79056" y="503202"/>
                    <a:pt x="82617" y="503202"/>
                  </a:cubicBezTo>
                  <a:close/>
                  <a:moveTo>
                    <a:pt x="114015" y="414678"/>
                  </a:moveTo>
                  <a:lnTo>
                    <a:pt x="114015" y="430202"/>
                  </a:lnTo>
                  <a:lnTo>
                    <a:pt x="373451" y="430202"/>
                  </a:lnTo>
                  <a:lnTo>
                    <a:pt x="373451" y="414678"/>
                  </a:lnTo>
                  <a:close/>
                  <a:moveTo>
                    <a:pt x="223379" y="342948"/>
                  </a:moveTo>
                  <a:lnTo>
                    <a:pt x="259965" y="342948"/>
                  </a:lnTo>
                  <a:cubicBezTo>
                    <a:pt x="267486" y="342948"/>
                    <a:pt x="273583" y="349028"/>
                    <a:pt x="273583" y="356426"/>
                  </a:cubicBezTo>
                  <a:cubicBezTo>
                    <a:pt x="273583" y="363925"/>
                    <a:pt x="267486" y="369904"/>
                    <a:pt x="259965" y="369904"/>
                  </a:cubicBezTo>
                  <a:lnTo>
                    <a:pt x="223379" y="369904"/>
                  </a:lnTo>
                  <a:cubicBezTo>
                    <a:pt x="215960" y="369904"/>
                    <a:pt x="209862" y="363925"/>
                    <a:pt x="209862" y="356426"/>
                  </a:cubicBezTo>
                  <a:cubicBezTo>
                    <a:pt x="209862" y="349028"/>
                    <a:pt x="215960" y="342948"/>
                    <a:pt x="223379" y="342948"/>
                  </a:cubicBezTo>
                  <a:close/>
                  <a:moveTo>
                    <a:pt x="153730" y="342948"/>
                  </a:moveTo>
                  <a:lnTo>
                    <a:pt x="169992" y="342948"/>
                  </a:lnTo>
                  <a:cubicBezTo>
                    <a:pt x="177513" y="342948"/>
                    <a:pt x="183611" y="349028"/>
                    <a:pt x="183611" y="356426"/>
                  </a:cubicBezTo>
                  <a:cubicBezTo>
                    <a:pt x="183611" y="363925"/>
                    <a:pt x="177513" y="369904"/>
                    <a:pt x="169992" y="369904"/>
                  </a:cubicBezTo>
                  <a:lnTo>
                    <a:pt x="153730" y="369904"/>
                  </a:lnTo>
                  <a:cubicBezTo>
                    <a:pt x="146311" y="369904"/>
                    <a:pt x="140213" y="363925"/>
                    <a:pt x="140213" y="356426"/>
                  </a:cubicBezTo>
                  <a:cubicBezTo>
                    <a:pt x="140213" y="349028"/>
                    <a:pt x="146311" y="342948"/>
                    <a:pt x="153730" y="342948"/>
                  </a:cubicBezTo>
                  <a:close/>
                  <a:moveTo>
                    <a:pt x="329562" y="326718"/>
                  </a:moveTo>
                  <a:cubicBezTo>
                    <a:pt x="337089" y="326718"/>
                    <a:pt x="343089" y="332800"/>
                    <a:pt x="343089" y="340201"/>
                  </a:cubicBezTo>
                  <a:lnTo>
                    <a:pt x="343089" y="356421"/>
                  </a:lnTo>
                  <a:cubicBezTo>
                    <a:pt x="343089" y="363923"/>
                    <a:pt x="337089" y="369904"/>
                    <a:pt x="329562" y="369904"/>
                  </a:cubicBezTo>
                  <a:lnTo>
                    <a:pt x="313289" y="369904"/>
                  </a:lnTo>
                  <a:cubicBezTo>
                    <a:pt x="305865" y="369904"/>
                    <a:pt x="299762" y="363923"/>
                    <a:pt x="299762" y="356421"/>
                  </a:cubicBezTo>
                  <a:cubicBezTo>
                    <a:pt x="299762" y="349021"/>
                    <a:pt x="305865" y="342938"/>
                    <a:pt x="313289" y="342938"/>
                  </a:cubicBezTo>
                  <a:lnTo>
                    <a:pt x="316035" y="342938"/>
                  </a:lnTo>
                  <a:lnTo>
                    <a:pt x="316035" y="340201"/>
                  </a:lnTo>
                  <a:cubicBezTo>
                    <a:pt x="316035" y="332800"/>
                    <a:pt x="322138" y="326718"/>
                    <a:pt x="329562" y="326718"/>
                  </a:cubicBezTo>
                  <a:close/>
                  <a:moveTo>
                    <a:pt x="325080" y="242182"/>
                  </a:moveTo>
                  <a:lnTo>
                    <a:pt x="325080" y="269883"/>
                  </a:lnTo>
                  <a:lnTo>
                    <a:pt x="334124" y="269883"/>
                  </a:lnTo>
                  <a:lnTo>
                    <a:pt x="334124" y="242182"/>
                  </a:lnTo>
                  <a:close/>
                  <a:moveTo>
                    <a:pt x="75399" y="195506"/>
                  </a:moveTo>
                  <a:lnTo>
                    <a:pt x="75399" y="430202"/>
                  </a:lnTo>
                  <a:lnTo>
                    <a:pt x="86882" y="430202"/>
                  </a:lnTo>
                  <a:lnTo>
                    <a:pt x="86882" y="401081"/>
                  </a:lnTo>
                  <a:cubicBezTo>
                    <a:pt x="86882" y="393674"/>
                    <a:pt x="92980" y="387586"/>
                    <a:pt x="100499" y="387586"/>
                  </a:cubicBezTo>
                  <a:lnTo>
                    <a:pt x="386967" y="387586"/>
                  </a:lnTo>
                  <a:cubicBezTo>
                    <a:pt x="394486" y="387586"/>
                    <a:pt x="400584" y="393674"/>
                    <a:pt x="400584" y="401081"/>
                  </a:cubicBezTo>
                  <a:lnTo>
                    <a:pt x="400584" y="430202"/>
                  </a:lnTo>
                  <a:lnTo>
                    <a:pt x="412067" y="430202"/>
                  </a:lnTo>
                  <a:lnTo>
                    <a:pt x="412067" y="195506"/>
                  </a:lnTo>
                  <a:lnTo>
                    <a:pt x="378634" y="195506"/>
                  </a:lnTo>
                  <a:lnTo>
                    <a:pt x="378634" y="228585"/>
                  </a:lnTo>
                  <a:cubicBezTo>
                    <a:pt x="378634" y="236094"/>
                    <a:pt x="372638" y="242182"/>
                    <a:pt x="365118" y="242182"/>
                  </a:cubicBezTo>
                  <a:lnTo>
                    <a:pt x="361155" y="242182"/>
                  </a:lnTo>
                  <a:lnTo>
                    <a:pt x="361155" y="283378"/>
                  </a:lnTo>
                  <a:cubicBezTo>
                    <a:pt x="361155" y="290887"/>
                    <a:pt x="355160" y="296975"/>
                    <a:pt x="347640" y="296975"/>
                  </a:cubicBezTo>
                  <a:lnTo>
                    <a:pt x="343168" y="296975"/>
                  </a:lnTo>
                  <a:lnTo>
                    <a:pt x="343168" y="299613"/>
                  </a:lnTo>
                  <a:cubicBezTo>
                    <a:pt x="343168" y="307121"/>
                    <a:pt x="337071" y="313210"/>
                    <a:pt x="329551" y="313210"/>
                  </a:cubicBezTo>
                  <a:cubicBezTo>
                    <a:pt x="322133" y="313210"/>
                    <a:pt x="316036" y="307121"/>
                    <a:pt x="316036" y="299613"/>
                  </a:cubicBezTo>
                  <a:lnTo>
                    <a:pt x="316036" y="296975"/>
                  </a:lnTo>
                  <a:lnTo>
                    <a:pt x="311463" y="296975"/>
                  </a:lnTo>
                  <a:cubicBezTo>
                    <a:pt x="304045" y="296975"/>
                    <a:pt x="297947" y="290887"/>
                    <a:pt x="297947" y="283378"/>
                  </a:cubicBezTo>
                  <a:lnTo>
                    <a:pt x="297947" y="242182"/>
                  </a:lnTo>
                  <a:lnTo>
                    <a:pt x="293984" y="242182"/>
                  </a:lnTo>
                  <a:cubicBezTo>
                    <a:pt x="286566" y="242182"/>
                    <a:pt x="280469" y="236094"/>
                    <a:pt x="280469" y="228585"/>
                  </a:cubicBezTo>
                  <a:lnTo>
                    <a:pt x="280469" y="195506"/>
                  </a:lnTo>
                  <a:close/>
                  <a:moveTo>
                    <a:pt x="378634" y="154919"/>
                  </a:moveTo>
                  <a:lnTo>
                    <a:pt x="378634" y="168414"/>
                  </a:lnTo>
                  <a:lnTo>
                    <a:pt x="412067" y="168414"/>
                  </a:lnTo>
                  <a:lnTo>
                    <a:pt x="412067" y="154919"/>
                  </a:lnTo>
                  <a:close/>
                  <a:moveTo>
                    <a:pt x="75399" y="154919"/>
                  </a:moveTo>
                  <a:lnTo>
                    <a:pt x="75399" y="168414"/>
                  </a:lnTo>
                  <a:lnTo>
                    <a:pt x="280469" y="168414"/>
                  </a:lnTo>
                  <a:lnTo>
                    <a:pt x="280469" y="154919"/>
                  </a:lnTo>
                  <a:close/>
                  <a:moveTo>
                    <a:pt x="307500" y="126508"/>
                  </a:moveTo>
                  <a:lnTo>
                    <a:pt x="307500" y="215090"/>
                  </a:lnTo>
                  <a:lnTo>
                    <a:pt x="351603" y="215090"/>
                  </a:lnTo>
                  <a:lnTo>
                    <a:pt x="351603" y="126508"/>
                  </a:lnTo>
                  <a:close/>
                  <a:moveTo>
                    <a:pt x="75399" y="72324"/>
                  </a:moveTo>
                  <a:lnTo>
                    <a:pt x="75399" y="127827"/>
                  </a:lnTo>
                  <a:lnTo>
                    <a:pt x="280469" y="127827"/>
                  </a:lnTo>
                  <a:lnTo>
                    <a:pt x="280469" y="112911"/>
                  </a:lnTo>
                  <a:cubicBezTo>
                    <a:pt x="280469" y="105504"/>
                    <a:pt x="286566" y="99416"/>
                    <a:pt x="293984" y="99416"/>
                  </a:cubicBezTo>
                  <a:lnTo>
                    <a:pt x="365118" y="99416"/>
                  </a:lnTo>
                  <a:cubicBezTo>
                    <a:pt x="372638" y="99416"/>
                    <a:pt x="378634" y="105504"/>
                    <a:pt x="378634" y="112911"/>
                  </a:cubicBezTo>
                  <a:lnTo>
                    <a:pt x="378634" y="127827"/>
                  </a:lnTo>
                  <a:lnTo>
                    <a:pt x="412067" y="127827"/>
                  </a:lnTo>
                  <a:lnTo>
                    <a:pt x="412067" y="72324"/>
                  </a:lnTo>
                  <a:close/>
                  <a:moveTo>
                    <a:pt x="61782" y="45232"/>
                  </a:moveTo>
                  <a:lnTo>
                    <a:pt x="425684" y="45232"/>
                  </a:lnTo>
                  <a:cubicBezTo>
                    <a:pt x="433102" y="45232"/>
                    <a:pt x="439199" y="51320"/>
                    <a:pt x="439199" y="58727"/>
                  </a:cubicBezTo>
                  <a:lnTo>
                    <a:pt x="439199" y="443698"/>
                  </a:lnTo>
                  <a:cubicBezTo>
                    <a:pt x="439199" y="451206"/>
                    <a:pt x="433102" y="457193"/>
                    <a:pt x="425684" y="457193"/>
                  </a:cubicBezTo>
                  <a:lnTo>
                    <a:pt x="61782" y="457193"/>
                  </a:lnTo>
                  <a:cubicBezTo>
                    <a:pt x="54364" y="457193"/>
                    <a:pt x="48267" y="451206"/>
                    <a:pt x="48267" y="443698"/>
                  </a:cubicBezTo>
                  <a:lnTo>
                    <a:pt x="48267" y="58727"/>
                  </a:lnTo>
                  <a:cubicBezTo>
                    <a:pt x="48267" y="51320"/>
                    <a:pt x="54364" y="45232"/>
                    <a:pt x="61782" y="45232"/>
                  </a:cubicBezTo>
                  <a:close/>
                  <a:moveTo>
                    <a:pt x="27130" y="27090"/>
                  </a:moveTo>
                  <a:lnTo>
                    <a:pt x="27130" y="580367"/>
                  </a:lnTo>
                  <a:lnTo>
                    <a:pt x="455216" y="580367"/>
                  </a:lnTo>
                  <a:lnTo>
                    <a:pt x="455216" y="27090"/>
                  </a:lnTo>
                  <a:close/>
                  <a:moveTo>
                    <a:pt x="13514" y="0"/>
                  </a:moveTo>
                  <a:lnTo>
                    <a:pt x="468730" y="0"/>
                  </a:lnTo>
                  <a:cubicBezTo>
                    <a:pt x="476249" y="0"/>
                    <a:pt x="482244" y="6088"/>
                    <a:pt x="482244" y="13494"/>
                  </a:cubicBezTo>
                  <a:lnTo>
                    <a:pt x="482244" y="593862"/>
                  </a:lnTo>
                  <a:cubicBezTo>
                    <a:pt x="482244" y="601370"/>
                    <a:pt x="476249" y="607356"/>
                    <a:pt x="468730" y="607356"/>
                  </a:cubicBezTo>
                  <a:lnTo>
                    <a:pt x="13514" y="607356"/>
                  </a:lnTo>
                  <a:cubicBezTo>
                    <a:pt x="6096" y="607356"/>
                    <a:pt x="0" y="601370"/>
                    <a:pt x="0" y="593862"/>
                  </a:cubicBezTo>
                  <a:lnTo>
                    <a:pt x="0" y="13494"/>
                  </a:lnTo>
                  <a:cubicBezTo>
                    <a:pt x="0" y="6088"/>
                    <a:pt x="6096" y="0"/>
                    <a:pt x="135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110" name="laptop_44053">
              <a:extLst>
                <a:ext uri="{FF2B5EF4-FFF2-40B4-BE49-F238E27FC236}">
                  <a16:creationId xmlns:a16="http://schemas.microsoft.com/office/drawing/2014/main" id="{1608A775-191E-4546-8F0A-99AA1D6A387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023141" y="5245308"/>
              <a:ext cx="205603" cy="370724"/>
            </a:xfrm>
            <a:custGeom>
              <a:avLst/>
              <a:gdLst>
                <a:gd name="connsiteX0" fmla="*/ 325000 h 606722"/>
                <a:gd name="connsiteY0" fmla="*/ 325000 h 606722"/>
                <a:gd name="connsiteX1" fmla="*/ 325000 h 606722"/>
                <a:gd name="connsiteY1" fmla="*/ 325000 h 606722"/>
                <a:gd name="connsiteX2" fmla="*/ 325000 h 606722"/>
                <a:gd name="connsiteY2" fmla="*/ 325000 h 606722"/>
                <a:gd name="connsiteX3" fmla="*/ 325000 h 606722"/>
                <a:gd name="connsiteY3" fmla="*/ 325000 h 606722"/>
                <a:gd name="connsiteX4" fmla="*/ 325000 h 606722"/>
                <a:gd name="connsiteY4" fmla="*/ 325000 h 606722"/>
                <a:gd name="connsiteX5" fmla="*/ 325000 h 606722"/>
                <a:gd name="connsiteY5" fmla="*/ 325000 h 606722"/>
                <a:gd name="connsiteX6" fmla="*/ 325000 h 606722"/>
                <a:gd name="connsiteY6" fmla="*/ 325000 h 606722"/>
                <a:gd name="connsiteX7" fmla="*/ 325000 h 606722"/>
                <a:gd name="connsiteY7" fmla="*/ 325000 h 606722"/>
                <a:gd name="connsiteX8" fmla="*/ 325000 h 606722"/>
                <a:gd name="connsiteY8" fmla="*/ 325000 h 606722"/>
                <a:gd name="connsiteX9" fmla="*/ 325000 h 606722"/>
                <a:gd name="connsiteY9" fmla="*/ 325000 h 606722"/>
                <a:gd name="connsiteX10" fmla="*/ 325000 h 606722"/>
                <a:gd name="connsiteY10" fmla="*/ 325000 h 606722"/>
                <a:gd name="connsiteX11" fmla="*/ 325000 h 606722"/>
                <a:gd name="connsiteY11" fmla="*/ 325000 h 606722"/>
                <a:gd name="connsiteX12" fmla="*/ 325000 h 606722"/>
                <a:gd name="connsiteY12" fmla="*/ 325000 h 606722"/>
                <a:gd name="connsiteX13" fmla="*/ 325000 h 606722"/>
                <a:gd name="connsiteY13" fmla="*/ 325000 h 606722"/>
                <a:gd name="connsiteX14" fmla="*/ 325000 h 606722"/>
                <a:gd name="connsiteY14" fmla="*/ 325000 h 606722"/>
                <a:gd name="connsiteX15" fmla="*/ 325000 h 606722"/>
                <a:gd name="connsiteY15" fmla="*/ 325000 h 606722"/>
                <a:gd name="connsiteX16" fmla="*/ 325000 h 606722"/>
                <a:gd name="connsiteY16" fmla="*/ 325000 h 606722"/>
                <a:gd name="connsiteX17" fmla="*/ 325000 h 606722"/>
                <a:gd name="connsiteY17" fmla="*/ 325000 h 606722"/>
                <a:gd name="connsiteX18" fmla="*/ 325000 h 606722"/>
                <a:gd name="connsiteY18" fmla="*/ 325000 h 606722"/>
                <a:gd name="connsiteX19" fmla="*/ 325000 h 606722"/>
                <a:gd name="connsiteY19" fmla="*/ 325000 h 606722"/>
                <a:gd name="connsiteX20" fmla="*/ 325000 h 606722"/>
                <a:gd name="connsiteY20" fmla="*/ 325000 h 606722"/>
                <a:gd name="connsiteX21" fmla="*/ 325000 h 606722"/>
                <a:gd name="connsiteY21" fmla="*/ 325000 h 606722"/>
                <a:gd name="connsiteX22" fmla="*/ 325000 h 606722"/>
                <a:gd name="connsiteY22" fmla="*/ 325000 h 606722"/>
                <a:gd name="connsiteX23" fmla="*/ 325000 h 606722"/>
                <a:gd name="connsiteY23" fmla="*/ 325000 h 606722"/>
                <a:gd name="connsiteX24" fmla="*/ 325000 h 606722"/>
                <a:gd name="connsiteY24" fmla="*/ 325000 h 606722"/>
                <a:gd name="connsiteX25" fmla="*/ 325000 h 606722"/>
                <a:gd name="connsiteY25" fmla="*/ 325000 h 606722"/>
                <a:gd name="connsiteX26" fmla="*/ 325000 h 606722"/>
                <a:gd name="connsiteY26" fmla="*/ 325000 h 606722"/>
                <a:gd name="connsiteX27" fmla="*/ 325000 h 606722"/>
                <a:gd name="connsiteY27" fmla="*/ 325000 h 606722"/>
                <a:gd name="connsiteX28" fmla="*/ 325000 h 606722"/>
                <a:gd name="connsiteY28" fmla="*/ 325000 h 606722"/>
                <a:gd name="connsiteX29" fmla="*/ 325000 h 606722"/>
                <a:gd name="connsiteY29" fmla="*/ 325000 h 606722"/>
                <a:gd name="connsiteX30" fmla="*/ 325000 h 606722"/>
                <a:gd name="connsiteY30" fmla="*/ 325000 h 606722"/>
                <a:gd name="connsiteX31" fmla="*/ 325000 h 606722"/>
                <a:gd name="connsiteY31" fmla="*/ 325000 h 606722"/>
                <a:gd name="connsiteX32" fmla="*/ 325000 h 606722"/>
                <a:gd name="connsiteY32" fmla="*/ 325000 h 606722"/>
                <a:gd name="connsiteX33" fmla="*/ 325000 h 606722"/>
                <a:gd name="connsiteY33" fmla="*/ 325000 h 606722"/>
                <a:gd name="connsiteX34" fmla="*/ 325000 h 606722"/>
                <a:gd name="connsiteY34" fmla="*/ 325000 h 606722"/>
                <a:gd name="connsiteX35" fmla="*/ 325000 h 606722"/>
                <a:gd name="connsiteY35" fmla="*/ 325000 h 606722"/>
                <a:gd name="connsiteX36" fmla="*/ 325000 h 606722"/>
                <a:gd name="connsiteY36" fmla="*/ 325000 h 606722"/>
                <a:gd name="connsiteX37" fmla="*/ 325000 h 606722"/>
                <a:gd name="connsiteY37" fmla="*/ 325000 h 606722"/>
                <a:gd name="connsiteX38" fmla="*/ 325000 h 606722"/>
                <a:gd name="connsiteY38" fmla="*/ 325000 h 606722"/>
                <a:gd name="connsiteX39" fmla="*/ 325000 h 606722"/>
                <a:gd name="connsiteY39" fmla="*/ 325000 h 606722"/>
                <a:gd name="connsiteX40" fmla="*/ 325000 h 606722"/>
                <a:gd name="connsiteY40" fmla="*/ 325000 h 606722"/>
                <a:gd name="connsiteX41" fmla="*/ 325000 h 606722"/>
                <a:gd name="connsiteY41" fmla="*/ 325000 h 606722"/>
                <a:gd name="connsiteX42" fmla="*/ 325000 h 606722"/>
                <a:gd name="connsiteY42" fmla="*/ 325000 h 606722"/>
                <a:gd name="connsiteX43" fmla="*/ 325000 h 606722"/>
                <a:gd name="connsiteY43" fmla="*/ 325000 h 606722"/>
                <a:gd name="connsiteX44" fmla="*/ 325000 h 606722"/>
                <a:gd name="connsiteY44" fmla="*/ 325000 h 606722"/>
                <a:gd name="connsiteX45" fmla="*/ 325000 h 606722"/>
                <a:gd name="connsiteY45" fmla="*/ 325000 h 606722"/>
                <a:gd name="connsiteX46" fmla="*/ 325000 h 606722"/>
                <a:gd name="connsiteY46" fmla="*/ 325000 h 606722"/>
                <a:gd name="connsiteX47" fmla="*/ 325000 h 606722"/>
                <a:gd name="connsiteY47" fmla="*/ 325000 h 606722"/>
                <a:gd name="connsiteX48" fmla="*/ 325000 h 606722"/>
                <a:gd name="connsiteY48" fmla="*/ 325000 h 606722"/>
                <a:gd name="connsiteX49" fmla="*/ 325000 h 606722"/>
                <a:gd name="connsiteY49" fmla="*/ 325000 h 606722"/>
                <a:gd name="connsiteX50" fmla="*/ 325000 h 606722"/>
                <a:gd name="connsiteY50" fmla="*/ 325000 h 606722"/>
                <a:gd name="connsiteX51" fmla="*/ 325000 h 606722"/>
                <a:gd name="connsiteY51" fmla="*/ 325000 h 606722"/>
                <a:gd name="connsiteX52" fmla="*/ 325000 h 606722"/>
                <a:gd name="connsiteY52" fmla="*/ 325000 h 606722"/>
                <a:gd name="connsiteX53" fmla="*/ 325000 h 606722"/>
                <a:gd name="connsiteY53" fmla="*/ 325000 h 606722"/>
                <a:gd name="connsiteX54" fmla="*/ 325000 h 606722"/>
                <a:gd name="connsiteY54" fmla="*/ 325000 h 606722"/>
                <a:gd name="connsiteX55" fmla="*/ 325000 h 606722"/>
                <a:gd name="connsiteY55" fmla="*/ 325000 h 606722"/>
                <a:gd name="connsiteX56" fmla="*/ 325000 h 606722"/>
                <a:gd name="connsiteY56" fmla="*/ 325000 h 606722"/>
                <a:gd name="connsiteX57" fmla="*/ 325000 h 606722"/>
                <a:gd name="connsiteY57" fmla="*/ 325000 h 606722"/>
                <a:gd name="connsiteX58" fmla="*/ 325000 h 606722"/>
                <a:gd name="connsiteY58" fmla="*/ 325000 h 606722"/>
                <a:gd name="connsiteX59" fmla="*/ 325000 h 606722"/>
                <a:gd name="connsiteY59" fmla="*/ 325000 h 606722"/>
                <a:gd name="connsiteX60" fmla="*/ 325000 h 606722"/>
                <a:gd name="connsiteY60" fmla="*/ 325000 h 606722"/>
                <a:gd name="connsiteX61" fmla="*/ 325000 h 606722"/>
                <a:gd name="connsiteY61" fmla="*/ 325000 h 606722"/>
                <a:gd name="connsiteX62" fmla="*/ 325000 h 606722"/>
                <a:gd name="connsiteY62" fmla="*/ 325000 h 606722"/>
                <a:gd name="connsiteX63" fmla="*/ 325000 h 606722"/>
                <a:gd name="connsiteY63" fmla="*/ 325000 h 606722"/>
                <a:gd name="connsiteX64" fmla="*/ 325000 h 606722"/>
                <a:gd name="connsiteY64" fmla="*/ 325000 h 606722"/>
                <a:gd name="connsiteX65" fmla="*/ 325000 h 606722"/>
                <a:gd name="connsiteY65" fmla="*/ 325000 h 606722"/>
                <a:gd name="connsiteX66" fmla="*/ 325000 h 606722"/>
                <a:gd name="connsiteY66" fmla="*/ 325000 h 606722"/>
                <a:gd name="connsiteX67" fmla="*/ 325000 h 606722"/>
                <a:gd name="connsiteY67" fmla="*/ 325000 h 606722"/>
                <a:gd name="connsiteX68" fmla="*/ 325000 h 606722"/>
                <a:gd name="connsiteY68" fmla="*/ 325000 h 606722"/>
                <a:gd name="connsiteX69" fmla="*/ 325000 h 606722"/>
                <a:gd name="connsiteY69" fmla="*/ 325000 h 606722"/>
                <a:gd name="connsiteX70" fmla="*/ 325000 h 606722"/>
                <a:gd name="connsiteY70" fmla="*/ 325000 h 606722"/>
                <a:gd name="connsiteX71" fmla="*/ 325000 h 606722"/>
                <a:gd name="connsiteY71" fmla="*/ 325000 h 606722"/>
                <a:gd name="connsiteX72" fmla="*/ 325000 h 606722"/>
                <a:gd name="connsiteY72" fmla="*/ 325000 h 606722"/>
                <a:gd name="connsiteX73" fmla="*/ 325000 h 606722"/>
                <a:gd name="connsiteY73" fmla="*/ 325000 h 606722"/>
                <a:gd name="connsiteX74" fmla="*/ 325000 h 606722"/>
                <a:gd name="connsiteY74" fmla="*/ 325000 h 606722"/>
                <a:gd name="connsiteX75" fmla="*/ 325000 h 606722"/>
                <a:gd name="connsiteY75" fmla="*/ 325000 h 606722"/>
                <a:gd name="connsiteX76" fmla="*/ 325000 h 606722"/>
                <a:gd name="connsiteY76" fmla="*/ 325000 h 606722"/>
                <a:gd name="connsiteX77" fmla="*/ 325000 h 606722"/>
                <a:gd name="connsiteY77" fmla="*/ 325000 h 606722"/>
                <a:gd name="connsiteX78" fmla="*/ 325000 h 606722"/>
                <a:gd name="connsiteY78" fmla="*/ 325000 h 606722"/>
                <a:gd name="connsiteX79" fmla="*/ 325000 h 606722"/>
                <a:gd name="connsiteY79" fmla="*/ 325000 h 606722"/>
                <a:gd name="connsiteX80" fmla="*/ 325000 h 606722"/>
                <a:gd name="connsiteY80" fmla="*/ 325000 h 606722"/>
                <a:gd name="connsiteX81" fmla="*/ 325000 h 606722"/>
                <a:gd name="connsiteY81" fmla="*/ 325000 h 606722"/>
                <a:gd name="connsiteX82" fmla="*/ 325000 h 606722"/>
                <a:gd name="connsiteY82" fmla="*/ 325000 h 606722"/>
                <a:gd name="connsiteX83" fmla="*/ 325000 h 606722"/>
                <a:gd name="connsiteY83" fmla="*/ 325000 h 606722"/>
                <a:gd name="connsiteX84" fmla="*/ 325000 h 606722"/>
                <a:gd name="connsiteY84" fmla="*/ 325000 h 606722"/>
                <a:gd name="connsiteX85" fmla="*/ 325000 h 606722"/>
                <a:gd name="connsiteY85" fmla="*/ 325000 h 606722"/>
                <a:gd name="connsiteX86" fmla="*/ 325000 h 606722"/>
                <a:gd name="connsiteY86" fmla="*/ 325000 h 606722"/>
                <a:gd name="connsiteX87" fmla="*/ 325000 h 606722"/>
                <a:gd name="connsiteY87" fmla="*/ 325000 h 606722"/>
                <a:gd name="connsiteX88" fmla="*/ 325000 h 606722"/>
                <a:gd name="connsiteY88" fmla="*/ 325000 h 606722"/>
                <a:gd name="connsiteX89" fmla="*/ 325000 h 606722"/>
                <a:gd name="connsiteY89" fmla="*/ 325000 h 606722"/>
                <a:gd name="connsiteX90" fmla="*/ 325000 h 606722"/>
                <a:gd name="connsiteY90" fmla="*/ 325000 h 606722"/>
                <a:gd name="connsiteX91" fmla="*/ 325000 h 606722"/>
                <a:gd name="connsiteY91" fmla="*/ 325000 h 606722"/>
                <a:gd name="connsiteX92" fmla="*/ 325000 h 606722"/>
                <a:gd name="connsiteY92" fmla="*/ 325000 h 606722"/>
                <a:gd name="connsiteX93" fmla="*/ 325000 h 606722"/>
                <a:gd name="connsiteY93" fmla="*/ 325000 h 606722"/>
                <a:gd name="connsiteX94" fmla="*/ 325000 h 606722"/>
                <a:gd name="connsiteY94" fmla="*/ 325000 h 606722"/>
                <a:gd name="connsiteX95" fmla="*/ 325000 h 606722"/>
                <a:gd name="connsiteY95" fmla="*/ 325000 h 606722"/>
                <a:gd name="connsiteX96" fmla="*/ 325000 h 606722"/>
                <a:gd name="connsiteY96" fmla="*/ 325000 h 606722"/>
                <a:gd name="connsiteX97" fmla="*/ 325000 h 606722"/>
                <a:gd name="connsiteY97" fmla="*/ 325000 h 606722"/>
                <a:gd name="connsiteX98" fmla="*/ 325000 h 606722"/>
                <a:gd name="connsiteY98" fmla="*/ 325000 h 606722"/>
                <a:gd name="connsiteX99" fmla="*/ 325000 h 606722"/>
                <a:gd name="connsiteY99" fmla="*/ 325000 h 606722"/>
                <a:gd name="connsiteX100" fmla="*/ 325000 h 606722"/>
                <a:gd name="connsiteY100" fmla="*/ 325000 h 606722"/>
                <a:gd name="connsiteX101" fmla="*/ 325000 h 606722"/>
                <a:gd name="connsiteY101" fmla="*/ 325000 h 606722"/>
                <a:gd name="connsiteX102" fmla="*/ 325000 h 606722"/>
                <a:gd name="connsiteY102" fmla="*/ 325000 h 606722"/>
                <a:gd name="connsiteX103" fmla="*/ 325000 h 606722"/>
                <a:gd name="connsiteY103" fmla="*/ 325000 h 606722"/>
                <a:gd name="connsiteX104" fmla="*/ 325000 h 606722"/>
                <a:gd name="connsiteY104" fmla="*/ 325000 h 606722"/>
                <a:gd name="connsiteX105" fmla="*/ 325000 h 606722"/>
                <a:gd name="connsiteY105" fmla="*/ 325000 h 606722"/>
                <a:gd name="connsiteX106" fmla="*/ 325000 h 606722"/>
                <a:gd name="connsiteY106" fmla="*/ 325000 h 606722"/>
                <a:gd name="connsiteX107" fmla="*/ 325000 h 606722"/>
                <a:gd name="connsiteY107" fmla="*/ 325000 h 606722"/>
                <a:gd name="connsiteX108" fmla="*/ 325000 h 606722"/>
                <a:gd name="connsiteY108" fmla="*/ 325000 h 606722"/>
                <a:gd name="connsiteX109" fmla="*/ 325000 h 606722"/>
                <a:gd name="connsiteY109" fmla="*/ 325000 h 606722"/>
                <a:gd name="connsiteX110" fmla="*/ 325000 h 606722"/>
                <a:gd name="connsiteY110" fmla="*/ 325000 h 606722"/>
                <a:gd name="connsiteX111" fmla="*/ 325000 h 606722"/>
                <a:gd name="connsiteY111" fmla="*/ 325000 h 606722"/>
                <a:gd name="connsiteX112" fmla="*/ 325000 h 606722"/>
                <a:gd name="connsiteY112" fmla="*/ 325000 h 606722"/>
                <a:gd name="connsiteX113" fmla="*/ 325000 h 606722"/>
                <a:gd name="connsiteY113" fmla="*/ 325000 h 606722"/>
                <a:gd name="connsiteX114" fmla="*/ 325000 h 606722"/>
                <a:gd name="connsiteY114" fmla="*/ 325000 h 606722"/>
                <a:gd name="connsiteX115" fmla="*/ 325000 h 606722"/>
                <a:gd name="connsiteY115" fmla="*/ 325000 h 606722"/>
                <a:gd name="connsiteX116" fmla="*/ 325000 h 606722"/>
                <a:gd name="connsiteY116" fmla="*/ 325000 h 606722"/>
                <a:gd name="connsiteX117" fmla="*/ 325000 h 606722"/>
                <a:gd name="connsiteY117" fmla="*/ 325000 h 606722"/>
                <a:gd name="connsiteX118" fmla="*/ 325000 h 606722"/>
                <a:gd name="connsiteY118" fmla="*/ 325000 h 606722"/>
                <a:gd name="connsiteX119" fmla="*/ 325000 h 606722"/>
                <a:gd name="connsiteY119" fmla="*/ 325000 h 606722"/>
                <a:gd name="connsiteX120" fmla="*/ 325000 h 606722"/>
                <a:gd name="connsiteY120" fmla="*/ 32500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336879" h="607427">
                  <a:moveTo>
                    <a:pt x="215147" y="532445"/>
                  </a:moveTo>
                  <a:lnTo>
                    <a:pt x="215147" y="537256"/>
                  </a:lnTo>
                  <a:lnTo>
                    <a:pt x="251502" y="537256"/>
                  </a:lnTo>
                  <a:lnTo>
                    <a:pt x="251502" y="532445"/>
                  </a:lnTo>
                  <a:close/>
                  <a:moveTo>
                    <a:pt x="85433" y="532445"/>
                  </a:moveTo>
                  <a:lnTo>
                    <a:pt x="85433" y="537256"/>
                  </a:lnTo>
                  <a:lnTo>
                    <a:pt x="121798" y="537256"/>
                  </a:lnTo>
                  <a:lnTo>
                    <a:pt x="121798" y="532445"/>
                  </a:lnTo>
                  <a:close/>
                  <a:moveTo>
                    <a:pt x="203058" y="508212"/>
                  </a:moveTo>
                  <a:lnTo>
                    <a:pt x="263590" y="508212"/>
                  </a:lnTo>
                  <a:cubicBezTo>
                    <a:pt x="270316" y="508212"/>
                    <a:pt x="275769" y="513658"/>
                    <a:pt x="275769" y="520283"/>
                  </a:cubicBezTo>
                  <a:lnTo>
                    <a:pt x="275769" y="549327"/>
                  </a:lnTo>
                  <a:cubicBezTo>
                    <a:pt x="275769" y="556043"/>
                    <a:pt x="270316" y="561489"/>
                    <a:pt x="263590" y="561489"/>
                  </a:cubicBezTo>
                  <a:lnTo>
                    <a:pt x="203058" y="561489"/>
                  </a:lnTo>
                  <a:cubicBezTo>
                    <a:pt x="196333" y="561489"/>
                    <a:pt x="190879" y="556043"/>
                    <a:pt x="190879" y="549327"/>
                  </a:cubicBezTo>
                  <a:lnTo>
                    <a:pt x="190879" y="520283"/>
                  </a:lnTo>
                  <a:cubicBezTo>
                    <a:pt x="190879" y="513658"/>
                    <a:pt x="196333" y="508212"/>
                    <a:pt x="203058" y="508212"/>
                  </a:cubicBezTo>
                  <a:close/>
                  <a:moveTo>
                    <a:pt x="73342" y="508212"/>
                  </a:moveTo>
                  <a:lnTo>
                    <a:pt x="133980" y="508212"/>
                  </a:lnTo>
                  <a:cubicBezTo>
                    <a:pt x="140616" y="508212"/>
                    <a:pt x="146071" y="513658"/>
                    <a:pt x="146071" y="520283"/>
                  </a:cubicBezTo>
                  <a:lnTo>
                    <a:pt x="146071" y="549327"/>
                  </a:lnTo>
                  <a:cubicBezTo>
                    <a:pt x="146071" y="556043"/>
                    <a:pt x="140616" y="561489"/>
                    <a:pt x="133980" y="561489"/>
                  </a:cubicBezTo>
                  <a:lnTo>
                    <a:pt x="73342" y="561489"/>
                  </a:lnTo>
                  <a:cubicBezTo>
                    <a:pt x="66615" y="561489"/>
                    <a:pt x="61251" y="556043"/>
                    <a:pt x="61251" y="549327"/>
                  </a:cubicBezTo>
                  <a:lnTo>
                    <a:pt x="61251" y="520283"/>
                  </a:lnTo>
                  <a:cubicBezTo>
                    <a:pt x="61251" y="513658"/>
                    <a:pt x="66615" y="508212"/>
                    <a:pt x="73342" y="508212"/>
                  </a:cubicBezTo>
                  <a:close/>
                  <a:moveTo>
                    <a:pt x="24264" y="487630"/>
                  </a:moveTo>
                  <a:lnTo>
                    <a:pt x="24264" y="583286"/>
                  </a:lnTo>
                  <a:lnTo>
                    <a:pt x="312615" y="583286"/>
                  </a:lnTo>
                  <a:lnTo>
                    <a:pt x="312615" y="487630"/>
                  </a:lnTo>
                  <a:close/>
                  <a:moveTo>
                    <a:pt x="192675" y="425862"/>
                  </a:moveTo>
                  <a:lnTo>
                    <a:pt x="210868" y="425862"/>
                  </a:lnTo>
                  <a:cubicBezTo>
                    <a:pt x="217599" y="425862"/>
                    <a:pt x="223057" y="431317"/>
                    <a:pt x="223057" y="438045"/>
                  </a:cubicBezTo>
                  <a:cubicBezTo>
                    <a:pt x="223057" y="444681"/>
                    <a:pt x="217599" y="450136"/>
                    <a:pt x="210868" y="450136"/>
                  </a:cubicBezTo>
                  <a:lnTo>
                    <a:pt x="192675" y="450136"/>
                  </a:lnTo>
                  <a:cubicBezTo>
                    <a:pt x="186035" y="450136"/>
                    <a:pt x="180577" y="444681"/>
                    <a:pt x="180577" y="438045"/>
                  </a:cubicBezTo>
                  <a:cubicBezTo>
                    <a:pt x="180577" y="431317"/>
                    <a:pt x="186035" y="425862"/>
                    <a:pt x="192675" y="425862"/>
                  </a:cubicBezTo>
                  <a:close/>
                  <a:moveTo>
                    <a:pt x="55789" y="425862"/>
                  </a:moveTo>
                  <a:lnTo>
                    <a:pt x="146683" y="425862"/>
                  </a:lnTo>
                  <a:cubicBezTo>
                    <a:pt x="153318" y="425862"/>
                    <a:pt x="158772" y="431317"/>
                    <a:pt x="158772" y="438045"/>
                  </a:cubicBezTo>
                  <a:cubicBezTo>
                    <a:pt x="158772" y="444681"/>
                    <a:pt x="153318" y="450136"/>
                    <a:pt x="146683" y="450136"/>
                  </a:cubicBezTo>
                  <a:lnTo>
                    <a:pt x="55789" y="450136"/>
                  </a:lnTo>
                  <a:cubicBezTo>
                    <a:pt x="49062" y="450136"/>
                    <a:pt x="43609" y="444681"/>
                    <a:pt x="43609" y="438045"/>
                  </a:cubicBezTo>
                  <a:cubicBezTo>
                    <a:pt x="43609" y="431317"/>
                    <a:pt x="49062" y="425862"/>
                    <a:pt x="55789" y="425862"/>
                  </a:cubicBezTo>
                  <a:close/>
                  <a:moveTo>
                    <a:pt x="116962" y="352097"/>
                  </a:moveTo>
                  <a:cubicBezTo>
                    <a:pt x="114597" y="352097"/>
                    <a:pt x="112686" y="354004"/>
                    <a:pt x="112686" y="356365"/>
                  </a:cubicBezTo>
                  <a:cubicBezTo>
                    <a:pt x="112686" y="358636"/>
                    <a:pt x="114597" y="360543"/>
                    <a:pt x="116962" y="360543"/>
                  </a:cubicBezTo>
                  <a:cubicBezTo>
                    <a:pt x="119327" y="360543"/>
                    <a:pt x="121237" y="358636"/>
                    <a:pt x="121237" y="356365"/>
                  </a:cubicBezTo>
                  <a:cubicBezTo>
                    <a:pt x="121237" y="354004"/>
                    <a:pt x="119327" y="352097"/>
                    <a:pt x="116962" y="352097"/>
                  </a:cubicBezTo>
                  <a:close/>
                  <a:moveTo>
                    <a:pt x="217564" y="341210"/>
                  </a:moveTo>
                  <a:cubicBezTo>
                    <a:pt x="209200" y="341210"/>
                    <a:pt x="202381" y="348016"/>
                    <a:pt x="202381" y="356365"/>
                  </a:cubicBezTo>
                  <a:cubicBezTo>
                    <a:pt x="202381" y="364714"/>
                    <a:pt x="209200" y="371430"/>
                    <a:pt x="217564" y="371430"/>
                  </a:cubicBezTo>
                  <a:cubicBezTo>
                    <a:pt x="225928" y="371430"/>
                    <a:pt x="232655" y="364714"/>
                    <a:pt x="232655" y="356365"/>
                  </a:cubicBezTo>
                  <a:cubicBezTo>
                    <a:pt x="232655" y="348016"/>
                    <a:pt x="225928" y="341210"/>
                    <a:pt x="217564" y="341210"/>
                  </a:cubicBezTo>
                  <a:close/>
                  <a:moveTo>
                    <a:pt x="116962" y="327847"/>
                  </a:moveTo>
                  <a:cubicBezTo>
                    <a:pt x="132699" y="327847"/>
                    <a:pt x="145435" y="340653"/>
                    <a:pt x="145435" y="356365"/>
                  </a:cubicBezTo>
                  <a:cubicBezTo>
                    <a:pt x="145435" y="371987"/>
                    <a:pt x="132699" y="384793"/>
                    <a:pt x="116962" y="384793"/>
                  </a:cubicBezTo>
                  <a:cubicBezTo>
                    <a:pt x="101224" y="384793"/>
                    <a:pt x="88489" y="371987"/>
                    <a:pt x="88489" y="356365"/>
                  </a:cubicBezTo>
                  <a:cubicBezTo>
                    <a:pt x="88489" y="340653"/>
                    <a:pt x="101224" y="327847"/>
                    <a:pt x="116962" y="327847"/>
                  </a:cubicBezTo>
                  <a:close/>
                  <a:moveTo>
                    <a:pt x="217564" y="316980"/>
                  </a:moveTo>
                  <a:cubicBezTo>
                    <a:pt x="239292" y="316980"/>
                    <a:pt x="256929" y="334676"/>
                    <a:pt x="256929" y="356365"/>
                  </a:cubicBezTo>
                  <a:cubicBezTo>
                    <a:pt x="256929" y="378054"/>
                    <a:pt x="239292" y="395660"/>
                    <a:pt x="217564" y="395660"/>
                  </a:cubicBezTo>
                  <a:cubicBezTo>
                    <a:pt x="195835" y="395660"/>
                    <a:pt x="178107" y="378054"/>
                    <a:pt x="178107" y="356365"/>
                  </a:cubicBezTo>
                  <a:cubicBezTo>
                    <a:pt x="178107" y="334676"/>
                    <a:pt x="195835" y="316980"/>
                    <a:pt x="217564" y="316980"/>
                  </a:cubicBezTo>
                  <a:close/>
                  <a:moveTo>
                    <a:pt x="24264" y="291598"/>
                  </a:moveTo>
                  <a:lnTo>
                    <a:pt x="24264" y="463489"/>
                  </a:lnTo>
                  <a:lnTo>
                    <a:pt x="312615" y="463489"/>
                  </a:lnTo>
                  <a:lnTo>
                    <a:pt x="312615" y="291598"/>
                  </a:lnTo>
                  <a:close/>
                  <a:moveTo>
                    <a:pt x="223023" y="183964"/>
                  </a:moveTo>
                  <a:lnTo>
                    <a:pt x="250823" y="183964"/>
                  </a:lnTo>
                  <a:cubicBezTo>
                    <a:pt x="257546" y="183964"/>
                    <a:pt x="262997" y="189317"/>
                    <a:pt x="262997" y="196030"/>
                  </a:cubicBezTo>
                  <a:cubicBezTo>
                    <a:pt x="262997" y="202744"/>
                    <a:pt x="257546" y="208097"/>
                    <a:pt x="250823" y="208097"/>
                  </a:cubicBezTo>
                  <a:lnTo>
                    <a:pt x="223023" y="208097"/>
                  </a:lnTo>
                  <a:cubicBezTo>
                    <a:pt x="216300" y="208097"/>
                    <a:pt x="210849" y="202744"/>
                    <a:pt x="210849" y="196030"/>
                  </a:cubicBezTo>
                  <a:cubicBezTo>
                    <a:pt x="210849" y="189317"/>
                    <a:pt x="216300" y="183964"/>
                    <a:pt x="223023" y="183964"/>
                  </a:cubicBezTo>
                  <a:close/>
                  <a:moveTo>
                    <a:pt x="65454" y="175431"/>
                  </a:moveTo>
                  <a:lnTo>
                    <a:pt x="65454" y="216630"/>
                  </a:lnTo>
                  <a:lnTo>
                    <a:pt x="271476" y="216630"/>
                  </a:lnTo>
                  <a:lnTo>
                    <a:pt x="271476" y="175431"/>
                  </a:lnTo>
                  <a:close/>
                  <a:moveTo>
                    <a:pt x="53368" y="151292"/>
                  </a:moveTo>
                  <a:lnTo>
                    <a:pt x="283563" y="151292"/>
                  </a:lnTo>
                  <a:cubicBezTo>
                    <a:pt x="290288" y="151292"/>
                    <a:pt x="295740" y="156646"/>
                    <a:pt x="295740" y="163361"/>
                  </a:cubicBezTo>
                  <a:lnTo>
                    <a:pt x="295740" y="228700"/>
                  </a:lnTo>
                  <a:cubicBezTo>
                    <a:pt x="295740" y="235415"/>
                    <a:pt x="290288" y="240769"/>
                    <a:pt x="283563" y="240769"/>
                  </a:cubicBezTo>
                  <a:lnTo>
                    <a:pt x="53368" y="240769"/>
                  </a:lnTo>
                  <a:cubicBezTo>
                    <a:pt x="46643" y="240769"/>
                    <a:pt x="41281" y="235415"/>
                    <a:pt x="41281" y="228700"/>
                  </a:cubicBezTo>
                  <a:lnTo>
                    <a:pt x="41281" y="163361"/>
                  </a:lnTo>
                  <a:cubicBezTo>
                    <a:pt x="41281" y="156646"/>
                    <a:pt x="46643" y="151292"/>
                    <a:pt x="53368" y="151292"/>
                  </a:cubicBezTo>
                  <a:close/>
                  <a:moveTo>
                    <a:pt x="223023" y="75082"/>
                  </a:moveTo>
                  <a:lnTo>
                    <a:pt x="250823" y="75082"/>
                  </a:lnTo>
                  <a:cubicBezTo>
                    <a:pt x="257546" y="75082"/>
                    <a:pt x="262997" y="80435"/>
                    <a:pt x="262997" y="87148"/>
                  </a:cubicBezTo>
                  <a:cubicBezTo>
                    <a:pt x="262997" y="93862"/>
                    <a:pt x="257546" y="99215"/>
                    <a:pt x="250823" y="99215"/>
                  </a:cubicBezTo>
                  <a:lnTo>
                    <a:pt x="223023" y="99215"/>
                  </a:lnTo>
                  <a:cubicBezTo>
                    <a:pt x="216300" y="99215"/>
                    <a:pt x="210849" y="93862"/>
                    <a:pt x="210849" y="87148"/>
                  </a:cubicBezTo>
                  <a:cubicBezTo>
                    <a:pt x="210849" y="80435"/>
                    <a:pt x="216300" y="75082"/>
                    <a:pt x="223023" y="75082"/>
                  </a:cubicBezTo>
                  <a:close/>
                  <a:moveTo>
                    <a:pt x="65454" y="66549"/>
                  </a:moveTo>
                  <a:lnTo>
                    <a:pt x="65454" y="107748"/>
                  </a:lnTo>
                  <a:lnTo>
                    <a:pt x="271476" y="107748"/>
                  </a:lnTo>
                  <a:lnTo>
                    <a:pt x="271476" y="66549"/>
                  </a:lnTo>
                  <a:close/>
                  <a:moveTo>
                    <a:pt x="53368" y="42410"/>
                  </a:moveTo>
                  <a:lnTo>
                    <a:pt x="283563" y="42410"/>
                  </a:lnTo>
                  <a:cubicBezTo>
                    <a:pt x="290288" y="42410"/>
                    <a:pt x="295740" y="47764"/>
                    <a:pt x="295740" y="54479"/>
                  </a:cubicBezTo>
                  <a:lnTo>
                    <a:pt x="295740" y="119818"/>
                  </a:lnTo>
                  <a:cubicBezTo>
                    <a:pt x="295740" y="126533"/>
                    <a:pt x="290288" y="131887"/>
                    <a:pt x="283563" y="131887"/>
                  </a:cubicBezTo>
                  <a:lnTo>
                    <a:pt x="53368" y="131887"/>
                  </a:lnTo>
                  <a:cubicBezTo>
                    <a:pt x="46643" y="131887"/>
                    <a:pt x="41281" y="126533"/>
                    <a:pt x="41281" y="119818"/>
                  </a:cubicBezTo>
                  <a:lnTo>
                    <a:pt x="41281" y="54479"/>
                  </a:lnTo>
                  <a:cubicBezTo>
                    <a:pt x="41281" y="47764"/>
                    <a:pt x="46643" y="42410"/>
                    <a:pt x="53368" y="42410"/>
                  </a:cubicBezTo>
                  <a:close/>
                  <a:moveTo>
                    <a:pt x="24264" y="24232"/>
                  </a:moveTo>
                  <a:lnTo>
                    <a:pt x="24264" y="267457"/>
                  </a:lnTo>
                  <a:lnTo>
                    <a:pt x="312615" y="267457"/>
                  </a:lnTo>
                  <a:lnTo>
                    <a:pt x="312615" y="24232"/>
                  </a:lnTo>
                  <a:close/>
                  <a:moveTo>
                    <a:pt x="12177" y="0"/>
                  </a:moveTo>
                  <a:lnTo>
                    <a:pt x="324793" y="0"/>
                  </a:lnTo>
                  <a:cubicBezTo>
                    <a:pt x="331427" y="0"/>
                    <a:pt x="336879" y="5445"/>
                    <a:pt x="336879" y="12070"/>
                  </a:cubicBezTo>
                  <a:lnTo>
                    <a:pt x="336879" y="595357"/>
                  </a:lnTo>
                  <a:cubicBezTo>
                    <a:pt x="336879" y="602073"/>
                    <a:pt x="331427" y="607427"/>
                    <a:pt x="324793" y="607427"/>
                  </a:cubicBezTo>
                  <a:lnTo>
                    <a:pt x="12177" y="607427"/>
                  </a:lnTo>
                  <a:cubicBezTo>
                    <a:pt x="5452" y="607427"/>
                    <a:pt x="0" y="602073"/>
                    <a:pt x="0" y="595357"/>
                  </a:cubicBezTo>
                  <a:lnTo>
                    <a:pt x="0" y="12070"/>
                  </a:lnTo>
                  <a:cubicBezTo>
                    <a:pt x="0" y="5445"/>
                    <a:pt x="5452" y="0"/>
                    <a:pt x="121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111" name="矩形: 圆角 10">
              <a:extLst>
                <a:ext uri="{FF2B5EF4-FFF2-40B4-BE49-F238E27FC236}">
                  <a16:creationId xmlns:a16="http://schemas.microsoft.com/office/drawing/2014/main" id="{5298C1D2-366F-4F8D-B554-6C216A89CED3}"/>
                </a:ext>
              </a:extLst>
            </p:cNvPr>
            <p:cNvSpPr/>
            <p:nvPr/>
          </p:nvSpPr>
          <p:spPr>
            <a:xfrm>
              <a:off x="2486907" y="4059683"/>
              <a:ext cx="8310954" cy="687457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2700" cap="flat" cmpd="sng" algn="ctr">
              <a:solidFill>
                <a:srgbClr val="009999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cxnSp>
          <p:nvCxnSpPr>
            <p:cNvPr id="112" name="直接连接符 111">
              <a:extLst>
                <a:ext uri="{FF2B5EF4-FFF2-40B4-BE49-F238E27FC236}">
                  <a16:creationId xmlns:a16="http://schemas.microsoft.com/office/drawing/2014/main" id="{17548FD4-6827-4B67-AF84-CDC766E74256}"/>
                </a:ext>
              </a:extLst>
            </p:cNvPr>
            <p:cNvCxnSpPr/>
            <p:nvPr/>
          </p:nvCxnSpPr>
          <p:spPr>
            <a:xfrm>
              <a:off x="726385" y="4795666"/>
              <a:ext cx="9972000" cy="0"/>
            </a:xfrm>
            <a:prstGeom prst="line">
              <a:avLst/>
            </a:prstGeom>
            <a:noFill/>
            <a:ln w="25400" cap="flat" cmpd="sng" algn="ctr">
              <a:solidFill>
                <a:srgbClr val="F0F0F0"/>
              </a:solidFill>
              <a:prstDash val="dashDot"/>
              <a:miter lim="800000"/>
            </a:ln>
            <a:effectLst/>
          </p:spPr>
        </p:cxnSp>
        <p:cxnSp>
          <p:nvCxnSpPr>
            <p:cNvPr id="113" name="直接连接符 112">
              <a:extLst>
                <a:ext uri="{FF2B5EF4-FFF2-40B4-BE49-F238E27FC236}">
                  <a16:creationId xmlns:a16="http://schemas.microsoft.com/office/drawing/2014/main" id="{849ADB04-4E15-46EB-9FC3-1F164641D010}"/>
                </a:ext>
              </a:extLst>
            </p:cNvPr>
            <p:cNvCxnSpPr/>
            <p:nvPr/>
          </p:nvCxnSpPr>
          <p:spPr>
            <a:xfrm>
              <a:off x="726385" y="4009018"/>
              <a:ext cx="9972000" cy="0"/>
            </a:xfrm>
            <a:prstGeom prst="line">
              <a:avLst/>
            </a:prstGeom>
            <a:noFill/>
            <a:ln w="25400" cap="flat" cmpd="sng" algn="ctr">
              <a:solidFill>
                <a:srgbClr val="F0F0F0"/>
              </a:solidFill>
              <a:prstDash val="dashDot"/>
              <a:miter lim="800000"/>
            </a:ln>
            <a:effectLst/>
          </p:spPr>
        </p:cxnSp>
        <p:sp>
          <p:nvSpPr>
            <p:cNvPr id="114" name="文本框 21">
              <a:extLst>
                <a:ext uri="{FF2B5EF4-FFF2-40B4-BE49-F238E27FC236}">
                  <a16:creationId xmlns:a16="http://schemas.microsoft.com/office/drawing/2014/main" id="{4C854F6D-C519-45D9-9EC6-C0078A24668C}"/>
                </a:ext>
              </a:extLst>
            </p:cNvPr>
            <p:cNvSpPr txBox="1"/>
            <p:nvPr/>
          </p:nvSpPr>
          <p:spPr>
            <a:xfrm>
              <a:off x="667610" y="3988868"/>
              <a:ext cx="15407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2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层  自动化产线</a:t>
              </a:r>
            </a:p>
          </p:txBody>
        </p:sp>
        <p:sp>
          <p:nvSpPr>
            <p:cNvPr id="116" name="文本框 63">
              <a:extLst>
                <a:ext uri="{FF2B5EF4-FFF2-40B4-BE49-F238E27FC236}">
                  <a16:creationId xmlns:a16="http://schemas.microsoft.com/office/drawing/2014/main" id="{8E505699-4398-43C5-B9A8-32663A27470A}"/>
                </a:ext>
              </a:extLst>
            </p:cNvPr>
            <p:cNvSpPr txBox="1"/>
            <p:nvPr/>
          </p:nvSpPr>
          <p:spPr>
            <a:xfrm>
              <a:off x="1247550" y="4494300"/>
              <a:ext cx="98135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</a:rPr>
                <a:t>PLC     HMI</a:t>
              </a:r>
            </a:p>
          </p:txBody>
        </p:sp>
        <p:sp>
          <p:nvSpPr>
            <p:cNvPr id="117" name="laptop_44053">
              <a:extLst>
                <a:ext uri="{FF2B5EF4-FFF2-40B4-BE49-F238E27FC236}">
                  <a16:creationId xmlns:a16="http://schemas.microsoft.com/office/drawing/2014/main" id="{82191A7A-5709-4021-841E-11A0B2CA06F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369171" y="4304337"/>
              <a:ext cx="236798" cy="236440"/>
            </a:xfrm>
            <a:custGeom>
              <a:avLst/>
              <a:gdLst>
                <a:gd name="connsiteX0" fmla="*/ 441899 w 607639"/>
                <a:gd name="connsiteY0" fmla="*/ 459664 h 606722"/>
                <a:gd name="connsiteX1" fmla="*/ 478769 w 607639"/>
                <a:gd name="connsiteY1" fmla="*/ 459664 h 606722"/>
                <a:gd name="connsiteX2" fmla="*/ 506378 w 607639"/>
                <a:gd name="connsiteY2" fmla="*/ 487220 h 606722"/>
                <a:gd name="connsiteX3" fmla="*/ 478769 w 607639"/>
                <a:gd name="connsiteY3" fmla="*/ 514776 h 606722"/>
                <a:gd name="connsiteX4" fmla="*/ 441899 w 607639"/>
                <a:gd name="connsiteY4" fmla="*/ 514776 h 606722"/>
                <a:gd name="connsiteX5" fmla="*/ 414290 w 607639"/>
                <a:gd name="connsiteY5" fmla="*/ 487220 h 606722"/>
                <a:gd name="connsiteX6" fmla="*/ 441899 w 607639"/>
                <a:gd name="connsiteY6" fmla="*/ 459664 h 606722"/>
                <a:gd name="connsiteX7" fmla="*/ 313038 w 607639"/>
                <a:gd name="connsiteY7" fmla="*/ 459664 h 606722"/>
                <a:gd name="connsiteX8" fmla="*/ 349873 w 607639"/>
                <a:gd name="connsiteY8" fmla="*/ 459664 h 606722"/>
                <a:gd name="connsiteX9" fmla="*/ 377455 w 607639"/>
                <a:gd name="connsiteY9" fmla="*/ 487220 h 606722"/>
                <a:gd name="connsiteX10" fmla="*/ 349873 w 607639"/>
                <a:gd name="connsiteY10" fmla="*/ 514776 h 606722"/>
                <a:gd name="connsiteX11" fmla="*/ 313038 w 607639"/>
                <a:gd name="connsiteY11" fmla="*/ 514776 h 606722"/>
                <a:gd name="connsiteX12" fmla="*/ 285367 w 607639"/>
                <a:gd name="connsiteY12" fmla="*/ 487220 h 606722"/>
                <a:gd name="connsiteX13" fmla="*/ 313038 w 607639"/>
                <a:gd name="connsiteY13" fmla="*/ 459664 h 606722"/>
                <a:gd name="connsiteX14" fmla="*/ 239335 w 607639"/>
                <a:gd name="connsiteY14" fmla="*/ 422848 h 606722"/>
                <a:gd name="connsiteX15" fmla="*/ 239335 w 607639"/>
                <a:gd name="connsiteY15" fmla="*/ 551533 h 606722"/>
                <a:gd name="connsiteX16" fmla="*/ 552367 w 607639"/>
                <a:gd name="connsiteY16" fmla="*/ 551533 h 606722"/>
                <a:gd name="connsiteX17" fmla="*/ 552367 w 607639"/>
                <a:gd name="connsiteY17" fmla="*/ 422848 h 606722"/>
                <a:gd name="connsiteX18" fmla="*/ 55272 w 607639"/>
                <a:gd name="connsiteY18" fmla="*/ 422848 h 606722"/>
                <a:gd name="connsiteX19" fmla="*/ 55272 w 607639"/>
                <a:gd name="connsiteY19" fmla="*/ 551533 h 606722"/>
                <a:gd name="connsiteX20" fmla="*/ 92031 w 607639"/>
                <a:gd name="connsiteY20" fmla="*/ 551533 h 606722"/>
                <a:gd name="connsiteX21" fmla="*/ 92031 w 607639"/>
                <a:gd name="connsiteY21" fmla="*/ 523983 h 606722"/>
                <a:gd name="connsiteX22" fmla="*/ 119712 w 607639"/>
                <a:gd name="connsiteY22" fmla="*/ 496344 h 606722"/>
                <a:gd name="connsiteX23" fmla="*/ 147304 w 607639"/>
                <a:gd name="connsiteY23" fmla="*/ 523983 h 606722"/>
                <a:gd name="connsiteX24" fmla="*/ 147304 w 607639"/>
                <a:gd name="connsiteY24" fmla="*/ 551533 h 606722"/>
                <a:gd name="connsiteX25" fmla="*/ 184152 w 607639"/>
                <a:gd name="connsiteY25" fmla="*/ 551533 h 606722"/>
                <a:gd name="connsiteX26" fmla="*/ 184152 w 607639"/>
                <a:gd name="connsiteY26" fmla="*/ 422848 h 606722"/>
                <a:gd name="connsiteX27" fmla="*/ 441899 w 607639"/>
                <a:gd name="connsiteY27" fmla="*/ 275770 h 606722"/>
                <a:gd name="connsiteX28" fmla="*/ 478769 w 607639"/>
                <a:gd name="connsiteY28" fmla="*/ 275770 h 606722"/>
                <a:gd name="connsiteX29" fmla="*/ 506378 w 607639"/>
                <a:gd name="connsiteY29" fmla="*/ 303317 h 606722"/>
                <a:gd name="connsiteX30" fmla="*/ 478769 w 607639"/>
                <a:gd name="connsiteY30" fmla="*/ 330952 h 606722"/>
                <a:gd name="connsiteX31" fmla="*/ 441899 w 607639"/>
                <a:gd name="connsiteY31" fmla="*/ 330952 h 606722"/>
                <a:gd name="connsiteX32" fmla="*/ 414290 w 607639"/>
                <a:gd name="connsiteY32" fmla="*/ 303317 h 606722"/>
                <a:gd name="connsiteX33" fmla="*/ 441899 w 607639"/>
                <a:gd name="connsiteY33" fmla="*/ 275770 h 606722"/>
                <a:gd name="connsiteX34" fmla="*/ 313038 w 607639"/>
                <a:gd name="connsiteY34" fmla="*/ 275770 h 606722"/>
                <a:gd name="connsiteX35" fmla="*/ 349873 w 607639"/>
                <a:gd name="connsiteY35" fmla="*/ 275770 h 606722"/>
                <a:gd name="connsiteX36" fmla="*/ 377455 w 607639"/>
                <a:gd name="connsiteY36" fmla="*/ 303317 h 606722"/>
                <a:gd name="connsiteX37" fmla="*/ 349873 w 607639"/>
                <a:gd name="connsiteY37" fmla="*/ 330952 h 606722"/>
                <a:gd name="connsiteX38" fmla="*/ 313038 w 607639"/>
                <a:gd name="connsiteY38" fmla="*/ 330952 h 606722"/>
                <a:gd name="connsiteX39" fmla="*/ 285367 w 607639"/>
                <a:gd name="connsiteY39" fmla="*/ 303317 h 606722"/>
                <a:gd name="connsiteX40" fmla="*/ 313038 w 607639"/>
                <a:gd name="connsiteY40" fmla="*/ 275770 h 606722"/>
                <a:gd name="connsiteX41" fmla="*/ 239335 w 607639"/>
                <a:gd name="connsiteY41" fmla="*/ 238974 h 606722"/>
                <a:gd name="connsiteX42" fmla="*/ 239335 w 607639"/>
                <a:gd name="connsiteY42" fmla="*/ 367659 h 606722"/>
                <a:gd name="connsiteX43" fmla="*/ 552367 w 607639"/>
                <a:gd name="connsiteY43" fmla="*/ 367659 h 606722"/>
                <a:gd name="connsiteX44" fmla="*/ 552367 w 607639"/>
                <a:gd name="connsiteY44" fmla="*/ 238974 h 606722"/>
                <a:gd name="connsiteX45" fmla="*/ 55272 w 607639"/>
                <a:gd name="connsiteY45" fmla="*/ 238974 h 606722"/>
                <a:gd name="connsiteX46" fmla="*/ 55272 w 607639"/>
                <a:gd name="connsiteY46" fmla="*/ 367659 h 606722"/>
                <a:gd name="connsiteX47" fmla="*/ 92031 w 607639"/>
                <a:gd name="connsiteY47" fmla="*/ 367659 h 606722"/>
                <a:gd name="connsiteX48" fmla="*/ 92031 w 607639"/>
                <a:gd name="connsiteY48" fmla="*/ 340109 h 606722"/>
                <a:gd name="connsiteX49" fmla="*/ 119712 w 607639"/>
                <a:gd name="connsiteY49" fmla="*/ 312559 h 606722"/>
                <a:gd name="connsiteX50" fmla="*/ 147304 w 607639"/>
                <a:gd name="connsiteY50" fmla="*/ 340109 h 606722"/>
                <a:gd name="connsiteX51" fmla="*/ 147304 w 607639"/>
                <a:gd name="connsiteY51" fmla="*/ 367659 h 606722"/>
                <a:gd name="connsiteX52" fmla="*/ 184152 w 607639"/>
                <a:gd name="connsiteY52" fmla="*/ 367659 h 606722"/>
                <a:gd name="connsiteX53" fmla="*/ 184152 w 607639"/>
                <a:gd name="connsiteY53" fmla="*/ 238974 h 606722"/>
                <a:gd name="connsiteX54" fmla="*/ 441899 w 607639"/>
                <a:gd name="connsiteY54" fmla="*/ 91876 h 606722"/>
                <a:gd name="connsiteX55" fmla="*/ 478769 w 607639"/>
                <a:gd name="connsiteY55" fmla="*/ 91876 h 606722"/>
                <a:gd name="connsiteX56" fmla="*/ 506378 w 607639"/>
                <a:gd name="connsiteY56" fmla="*/ 119511 h 606722"/>
                <a:gd name="connsiteX57" fmla="*/ 478769 w 607639"/>
                <a:gd name="connsiteY57" fmla="*/ 147058 h 606722"/>
                <a:gd name="connsiteX58" fmla="*/ 441899 w 607639"/>
                <a:gd name="connsiteY58" fmla="*/ 147058 h 606722"/>
                <a:gd name="connsiteX59" fmla="*/ 414290 w 607639"/>
                <a:gd name="connsiteY59" fmla="*/ 119511 h 606722"/>
                <a:gd name="connsiteX60" fmla="*/ 441899 w 607639"/>
                <a:gd name="connsiteY60" fmla="*/ 91876 h 606722"/>
                <a:gd name="connsiteX61" fmla="*/ 313038 w 607639"/>
                <a:gd name="connsiteY61" fmla="*/ 91876 h 606722"/>
                <a:gd name="connsiteX62" fmla="*/ 349873 w 607639"/>
                <a:gd name="connsiteY62" fmla="*/ 91876 h 606722"/>
                <a:gd name="connsiteX63" fmla="*/ 377455 w 607639"/>
                <a:gd name="connsiteY63" fmla="*/ 119511 h 606722"/>
                <a:gd name="connsiteX64" fmla="*/ 349873 w 607639"/>
                <a:gd name="connsiteY64" fmla="*/ 147058 h 606722"/>
                <a:gd name="connsiteX65" fmla="*/ 313038 w 607639"/>
                <a:gd name="connsiteY65" fmla="*/ 147058 h 606722"/>
                <a:gd name="connsiteX66" fmla="*/ 285367 w 607639"/>
                <a:gd name="connsiteY66" fmla="*/ 119511 h 606722"/>
                <a:gd name="connsiteX67" fmla="*/ 313038 w 607639"/>
                <a:gd name="connsiteY67" fmla="*/ 91876 h 606722"/>
                <a:gd name="connsiteX68" fmla="*/ 239335 w 607639"/>
                <a:gd name="connsiteY68" fmla="*/ 55189 h 606722"/>
                <a:gd name="connsiteX69" fmla="*/ 239335 w 607639"/>
                <a:gd name="connsiteY69" fmla="*/ 183874 h 606722"/>
                <a:gd name="connsiteX70" fmla="*/ 552367 w 607639"/>
                <a:gd name="connsiteY70" fmla="*/ 183874 h 606722"/>
                <a:gd name="connsiteX71" fmla="*/ 552367 w 607639"/>
                <a:gd name="connsiteY71" fmla="*/ 55189 h 606722"/>
                <a:gd name="connsiteX72" fmla="*/ 55272 w 607639"/>
                <a:gd name="connsiteY72" fmla="*/ 55189 h 606722"/>
                <a:gd name="connsiteX73" fmla="*/ 55272 w 607639"/>
                <a:gd name="connsiteY73" fmla="*/ 183874 h 606722"/>
                <a:gd name="connsiteX74" fmla="*/ 92031 w 607639"/>
                <a:gd name="connsiteY74" fmla="*/ 183874 h 606722"/>
                <a:gd name="connsiteX75" fmla="*/ 92031 w 607639"/>
                <a:gd name="connsiteY75" fmla="*/ 156235 h 606722"/>
                <a:gd name="connsiteX76" fmla="*/ 119712 w 607639"/>
                <a:gd name="connsiteY76" fmla="*/ 128685 h 606722"/>
                <a:gd name="connsiteX77" fmla="*/ 147304 w 607639"/>
                <a:gd name="connsiteY77" fmla="*/ 156235 h 606722"/>
                <a:gd name="connsiteX78" fmla="*/ 147304 w 607639"/>
                <a:gd name="connsiteY78" fmla="*/ 183874 h 606722"/>
                <a:gd name="connsiteX79" fmla="*/ 184152 w 607639"/>
                <a:gd name="connsiteY79" fmla="*/ 183874 h 606722"/>
                <a:gd name="connsiteX80" fmla="*/ 184152 w 607639"/>
                <a:gd name="connsiteY80" fmla="*/ 55189 h 606722"/>
                <a:gd name="connsiteX81" fmla="*/ 27592 w 607639"/>
                <a:gd name="connsiteY81" fmla="*/ 0 h 606722"/>
                <a:gd name="connsiteX82" fmla="*/ 579958 w 607639"/>
                <a:gd name="connsiteY82" fmla="*/ 0 h 606722"/>
                <a:gd name="connsiteX83" fmla="*/ 607639 w 607639"/>
                <a:gd name="connsiteY83" fmla="*/ 27550 h 606722"/>
                <a:gd name="connsiteX84" fmla="*/ 607639 w 607639"/>
                <a:gd name="connsiteY84" fmla="*/ 579083 h 606722"/>
                <a:gd name="connsiteX85" fmla="*/ 579958 w 607639"/>
                <a:gd name="connsiteY85" fmla="*/ 606722 h 606722"/>
                <a:gd name="connsiteX86" fmla="*/ 27592 w 607639"/>
                <a:gd name="connsiteY86" fmla="*/ 606722 h 606722"/>
                <a:gd name="connsiteX87" fmla="*/ 0 w 607639"/>
                <a:gd name="connsiteY87" fmla="*/ 579083 h 606722"/>
                <a:gd name="connsiteX88" fmla="*/ 0 w 607639"/>
                <a:gd name="connsiteY88" fmla="*/ 27550 h 606722"/>
                <a:gd name="connsiteX89" fmla="*/ 27592 w 607639"/>
                <a:gd name="connsiteY89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607639" h="606722">
                  <a:moveTo>
                    <a:pt x="441899" y="459664"/>
                  </a:moveTo>
                  <a:lnTo>
                    <a:pt x="478769" y="459664"/>
                  </a:lnTo>
                  <a:cubicBezTo>
                    <a:pt x="493999" y="459664"/>
                    <a:pt x="506378" y="472020"/>
                    <a:pt x="506378" y="487220"/>
                  </a:cubicBezTo>
                  <a:cubicBezTo>
                    <a:pt x="506378" y="502420"/>
                    <a:pt x="493999" y="514776"/>
                    <a:pt x="478769" y="514776"/>
                  </a:cubicBezTo>
                  <a:lnTo>
                    <a:pt x="441899" y="514776"/>
                  </a:lnTo>
                  <a:cubicBezTo>
                    <a:pt x="426580" y="514776"/>
                    <a:pt x="414290" y="502420"/>
                    <a:pt x="414290" y="487220"/>
                  </a:cubicBezTo>
                  <a:cubicBezTo>
                    <a:pt x="414290" y="472020"/>
                    <a:pt x="426580" y="459664"/>
                    <a:pt x="441899" y="459664"/>
                  </a:cubicBezTo>
                  <a:close/>
                  <a:moveTo>
                    <a:pt x="313038" y="459664"/>
                  </a:moveTo>
                  <a:lnTo>
                    <a:pt x="349873" y="459664"/>
                  </a:lnTo>
                  <a:cubicBezTo>
                    <a:pt x="365088" y="459664"/>
                    <a:pt x="377455" y="472020"/>
                    <a:pt x="377455" y="487220"/>
                  </a:cubicBezTo>
                  <a:cubicBezTo>
                    <a:pt x="377455" y="502420"/>
                    <a:pt x="365088" y="514776"/>
                    <a:pt x="349873" y="514776"/>
                  </a:cubicBezTo>
                  <a:lnTo>
                    <a:pt x="313038" y="514776"/>
                  </a:lnTo>
                  <a:cubicBezTo>
                    <a:pt x="297734" y="514776"/>
                    <a:pt x="285367" y="502420"/>
                    <a:pt x="285367" y="487220"/>
                  </a:cubicBezTo>
                  <a:cubicBezTo>
                    <a:pt x="285367" y="472020"/>
                    <a:pt x="297734" y="459664"/>
                    <a:pt x="313038" y="459664"/>
                  </a:cubicBezTo>
                  <a:close/>
                  <a:moveTo>
                    <a:pt x="239335" y="422848"/>
                  </a:moveTo>
                  <a:lnTo>
                    <a:pt x="239335" y="551533"/>
                  </a:lnTo>
                  <a:lnTo>
                    <a:pt x="552367" y="551533"/>
                  </a:lnTo>
                  <a:lnTo>
                    <a:pt x="552367" y="422848"/>
                  </a:lnTo>
                  <a:close/>
                  <a:moveTo>
                    <a:pt x="55272" y="422848"/>
                  </a:moveTo>
                  <a:lnTo>
                    <a:pt x="55272" y="551533"/>
                  </a:lnTo>
                  <a:lnTo>
                    <a:pt x="92031" y="551533"/>
                  </a:lnTo>
                  <a:lnTo>
                    <a:pt x="92031" y="523983"/>
                  </a:lnTo>
                  <a:cubicBezTo>
                    <a:pt x="92031" y="508697"/>
                    <a:pt x="104403" y="496344"/>
                    <a:pt x="119712" y="496344"/>
                  </a:cubicBezTo>
                  <a:cubicBezTo>
                    <a:pt x="134932" y="496344"/>
                    <a:pt x="147304" y="508697"/>
                    <a:pt x="147304" y="523983"/>
                  </a:cubicBezTo>
                  <a:lnTo>
                    <a:pt x="147304" y="551533"/>
                  </a:lnTo>
                  <a:lnTo>
                    <a:pt x="184152" y="551533"/>
                  </a:lnTo>
                  <a:lnTo>
                    <a:pt x="184152" y="422848"/>
                  </a:lnTo>
                  <a:close/>
                  <a:moveTo>
                    <a:pt x="441899" y="275770"/>
                  </a:moveTo>
                  <a:lnTo>
                    <a:pt x="478769" y="275770"/>
                  </a:lnTo>
                  <a:cubicBezTo>
                    <a:pt x="493999" y="275770"/>
                    <a:pt x="506378" y="288122"/>
                    <a:pt x="506378" y="303317"/>
                  </a:cubicBezTo>
                  <a:cubicBezTo>
                    <a:pt x="506378" y="318600"/>
                    <a:pt x="493999" y="330952"/>
                    <a:pt x="478769" y="330952"/>
                  </a:cubicBezTo>
                  <a:lnTo>
                    <a:pt x="441899" y="330952"/>
                  </a:lnTo>
                  <a:cubicBezTo>
                    <a:pt x="426580" y="330952"/>
                    <a:pt x="414290" y="318600"/>
                    <a:pt x="414290" y="303317"/>
                  </a:cubicBezTo>
                  <a:cubicBezTo>
                    <a:pt x="414290" y="288122"/>
                    <a:pt x="426580" y="275770"/>
                    <a:pt x="441899" y="275770"/>
                  </a:cubicBezTo>
                  <a:close/>
                  <a:moveTo>
                    <a:pt x="313038" y="275770"/>
                  </a:moveTo>
                  <a:lnTo>
                    <a:pt x="349873" y="275770"/>
                  </a:lnTo>
                  <a:cubicBezTo>
                    <a:pt x="365088" y="275770"/>
                    <a:pt x="377455" y="288122"/>
                    <a:pt x="377455" y="303317"/>
                  </a:cubicBezTo>
                  <a:cubicBezTo>
                    <a:pt x="377455" y="318600"/>
                    <a:pt x="365088" y="330952"/>
                    <a:pt x="349873" y="330952"/>
                  </a:cubicBezTo>
                  <a:lnTo>
                    <a:pt x="313038" y="330952"/>
                  </a:lnTo>
                  <a:cubicBezTo>
                    <a:pt x="297734" y="330952"/>
                    <a:pt x="285367" y="318600"/>
                    <a:pt x="285367" y="303317"/>
                  </a:cubicBezTo>
                  <a:cubicBezTo>
                    <a:pt x="285367" y="288122"/>
                    <a:pt x="297734" y="275770"/>
                    <a:pt x="313038" y="275770"/>
                  </a:cubicBezTo>
                  <a:close/>
                  <a:moveTo>
                    <a:pt x="239335" y="238974"/>
                  </a:moveTo>
                  <a:lnTo>
                    <a:pt x="239335" y="367659"/>
                  </a:lnTo>
                  <a:lnTo>
                    <a:pt x="552367" y="367659"/>
                  </a:lnTo>
                  <a:lnTo>
                    <a:pt x="552367" y="238974"/>
                  </a:lnTo>
                  <a:close/>
                  <a:moveTo>
                    <a:pt x="55272" y="238974"/>
                  </a:moveTo>
                  <a:lnTo>
                    <a:pt x="55272" y="367659"/>
                  </a:lnTo>
                  <a:lnTo>
                    <a:pt x="92031" y="367659"/>
                  </a:lnTo>
                  <a:lnTo>
                    <a:pt x="92031" y="340109"/>
                  </a:lnTo>
                  <a:cubicBezTo>
                    <a:pt x="92031" y="324912"/>
                    <a:pt x="104403" y="312559"/>
                    <a:pt x="119712" y="312559"/>
                  </a:cubicBezTo>
                  <a:cubicBezTo>
                    <a:pt x="134932" y="312559"/>
                    <a:pt x="147304" y="324912"/>
                    <a:pt x="147304" y="340109"/>
                  </a:cubicBezTo>
                  <a:lnTo>
                    <a:pt x="147304" y="367659"/>
                  </a:lnTo>
                  <a:lnTo>
                    <a:pt x="184152" y="367659"/>
                  </a:lnTo>
                  <a:lnTo>
                    <a:pt x="184152" y="238974"/>
                  </a:lnTo>
                  <a:close/>
                  <a:moveTo>
                    <a:pt x="441899" y="91876"/>
                  </a:moveTo>
                  <a:lnTo>
                    <a:pt x="478769" y="91876"/>
                  </a:lnTo>
                  <a:cubicBezTo>
                    <a:pt x="493999" y="91876"/>
                    <a:pt x="506378" y="104228"/>
                    <a:pt x="506378" y="119511"/>
                  </a:cubicBezTo>
                  <a:cubicBezTo>
                    <a:pt x="506378" y="134706"/>
                    <a:pt x="493999" y="147058"/>
                    <a:pt x="478769" y="147058"/>
                  </a:cubicBezTo>
                  <a:lnTo>
                    <a:pt x="441899" y="147058"/>
                  </a:lnTo>
                  <a:cubicBezTo>
                    <a:pt x="426580" y="147058"/>
                    <a:pt x="414290" y="134706"/>
                    <a:pt x="414290" y="119511"/>
                  </a:cubicBezTo>
                  <a:cubicBezTo>
                    <a:pt x="414290" y="104228"/>
                    <a:pt x="426580" y="91876"/>
                    <a:pt x="441899" y="91876"/>
                  </a:cubicBezTo>
                  <a:close/>
                  <a:moveTo>
                    <a:pt x="313038" y="91876"/>
                  </a:moveTo>
                  <a:lnTo>
                    <a:pt x="349873" y="91876"/>
                  </a:lnTo>
                  <a:cubicBezTo>
                    <a:pt x="365088" y="91876"/>
                    <a:pt x="377455" y="104228"/>
                    <a:pt x="377455" y="119511"/>
                  </a:cubicBezTo>
                  <a:cubicBezTo>
                    <a:pt x="377455" y="134706"/>
                    <a:pt x="365088" y="147058"/>
                    <a:pt x="349873" y="147058"/>
                  </a:cubicBezTo>
                  <a:lnTo>
                    <a:pt x="313038" y="147058"/>
                  </a:lnTo>
                  <a:cubicBezTo>
                    <a:pt x="297734" y="147058"/>
                    <a:pt x="285367" y="134706"/>
                    <a:pt x="285367" y="119511"/>
                  </a:cubicBezTo>
                  <a:cubicBezTo>
                    <a:pt x="285367" y="104228"/>
                    <a:pt x="297734" y="91876"/>
                    <a:pt x="313038" y="91876"/>
                  </a:cubicBezTo>
                  <a:close/>
                  <a:moveTo>
                    <a:pt x="239335" y="55189"/>
                  </a:moveTo>
                  <a:lnTo>
                    <a:pt x="239335" y="183874"/>
                  </a:lnTo>
                  <a:lnTo>
                    <a:pt x="552367" y="183874"/>
                  </a:lnTo>
                  <a:lnTo>
                    <a:pt x="552367" y="55189"/>
                  </a:lnTo>
                  <a:close/>
                  <a:moveTo>
                    <a:pt x="55272" y="55189"/>
                  </a:moveTo>
                  <a:lnTo>
                    <a:pt x="55272" y="183874"/>
                  </a:lnTo>
                  <a:lnTo>
                    <a:pt x="92031" y="183874"/>
                  </a:lnTo>
                  <a:lnTo>
                    <a:pt x="92031" y="156235"/>
                  </a:lnTo>
                  <a:cubicBezTo>
                    <a:pt x="92031" y="141038"/>
                    <a:pt x="104403" y="128685"/>
                    <a:pt x="119712" y="128685"/>
                  </a:cubicBezTo>
                  <a:cubicBezTo>
                    <a:pt x="134932" y="128685"/>
                    <a:pt x="147304" y="141038"/>
                    <a:pt x="147304" y="156235"/>
                  </a:cubicBezTo>
                  <a:lnTo>
                    <a:pt x="147304" y="183874"/>
                  </a:lnTo>
                  <a:lnTo>
                    <a:pt x="184152" y="183874"/>
                  </a:lnTo>
                  <a:lnTo>
                    <a:pt x="184152" y="55189"/>
                  </a:lnTo>
                  <a:close/>
                  <a:moveTo>
                    <a:pt x="27592" y="0"/>
                  </a:moveTo>
                  <a:lnTo>
                    <a:pt x="579958" y="0"/>
                  </a:lnTo>
                  <a:cubicBezTo>
                    <a:pt x="595267" y="0"/>
                    <a:pt x="607639" y="12353"/>
                    <a:pt x="607639" y="27550"/>
                  </a:cubicBezTo>
                  <a:lnTo>
                    <a:pt x="607639" y="579083"/>
                  </a:lnTo>
                  <a:cubicBezTo>
                    <a:pt x="607639" y="594369"/>
                    <a:pt x="595267" y="606722"/>
                    <a:pt x="579958" y="606722"/>
                  </a:cubicBezTo>
                  <a:lnTo>
                    <a:pt x="27592" y="606722"/>
                  </a:lnTo>
                  <a:cubicBezTo>
                    <a:pt x="12372" y="606722"/>
                    <a:pt x="0" y="594369"/>
                    <a:pt x="0" y="579083"/>
                  </a:cubicBezTo>
                  <a:lnTo>
                    <a:pt x="0" y="27550"/>
                  </a:lnTo>
                  <a:cubicBezTo>
                    <a:pt x="0" y="12353"/>
                    <a:pt x="12372" y="0"/>
                    <a:pt x="275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118" name="laptop_44053">
              <a:extLst>
                <a:ext uri="{FF2B5EF4-FFF2-40B4-BE49-F238E27FC236}">
                  <a16:creationId xmlns:a16="http://schemas.microsoft.com/office/drawing/2014/main" id="{8332E383-E772-4E7E-A9BC-AC7EC3FD2A9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12416" y="4314432"/>
              <a:ext cx="236798" cy="216251"/>
            </a:xfrm>
            <a:custGeom>
              <a:avLst/>
              <a:gdLst>
                <a:gd name="T0" fmla="*/ 3921 w 3922"/>
                <a:gd name="T1" fmla="*/ 177 h 3587"/>
                <a:gd name="T2" fmla="*/ 3724 w 3922"/>
                <a:gd name="T3" fmla="*/ 0 h 3587"/>
                <a:gd name="T4" fmla="*/ 204 w 3922"/>
                <a:gd name="T5" fmla="*/ 0 h 3587"/>
                <a:gd name="T6" fmla="*/ 0 w 3922"/>
                <a:gd name="T7" fmla="*/ 194 h 3587"/>
                <a:gd name="T8" fmla="*/ 0 w 3922"/>
                <a:gd name="T9" fmla="*/ 2305 h 3587"/>
                <a:gd name="T10" fmla="*/ 0 w 3922"/>
                <a:gd name="T11" fmla="*/ 2305 h 3587"/>
                <a:gd name="T12" fmla="*/ 0 w 3922"/>
                <a:gd name="T13" fmla="*/ 2694 h 3587"/>
                <a:gd name="T14" fmla="*/ 204 w 3922"/>
                <a:gd name="T15" fmla="*/ 2894 h 3587"/>
                <a:gd name="T16" fmla="*/ 1199 w 3922"/>
                <a:gd name="T17" fmla="*/ 2894 h 3587"/>
                <a:gd name="T18" fmla="*/ 1140 w 3922"/>
                <a:gd name="T19" fmla="*/ 3187 h 3587"/>
                <a:gd name="T20" fmla="*/ 858 w 3922"/>
                <a:gd name="T21" fmla="*/ 3187 h 3587"/>
                <a:gd name="T22" fmla="*/ 658 w 3922"/>
                <a:gd name="T23" fmla="*/ 3387 h 3587"/>
                <a:gd name="T24" fmla="*/ 858 w 3922"/>
                <a:gd name="T25" fmla="*/ 3587 h 3587"/>
                <a:gd name="T26" fmla="*/ 1304 w 3922"/>
                <a:gd name="T27" fmla="*/ 3587 h 3587"/>
                <a:gd name="T28" fmla="*/ 2624 w 3922"/>
                <a:gd name="T29" fmla="*/ 3587 h 3587"/>
                <a:gd name="T30" fmla="*/ 2625 w 3922"/>
                <a:gd name="T31" fmla="*/ 3587 h 3587"/>
                <a:gd name="T32" fmla="*/ 3058 w 3922"/>
                <a:gd name="T33" fmla="*/ 3587 h 3587"/>
                <a:gd name="T34" fmla="*/ 3258 w 3922"/>
                <a:gd name="T35" fmla="*/ 3387 h 3587"/>
                <a:gd name="T36" fmla="*/ 3058 w 3922"/>
                <a:gd name="T37" fmla="*/ 3187 h 3587"/>
                <a:gd name="T38" fmla="*/ 2788 w 3922"/>
                <a:gd name="T39" fmla="*/ 3187 h 3587"/>
                <a:gd name="T40" fmla="*/ 2730 w 3922"/>
                <a:gd name="T41" fmla="*/ 2894 h 3587"/>
                <a:gd name="T42" fmla="*/ 3724 w 3922"/>
                <a:gd name="T43" fmla="*/ 2894 h 3587"/>
                <a:gd name="T44" fmla="*/ 3920 w 3922"/>
                <a:gd name="T45" fmla="*/ 2694 h 3587"/>
                <a:gd name="T46" fmla="*/ 3920 w 3922"/>
                <a:gd name="T47" fmla="*/ 194 h 3587"/>
                <a:gd name="T48" fmla="*/ 3921 w 3922"/>
                <a:gd name="T49" fmla="*/ 177 h 3587"/>
                <a:gd name="T50" fmla="*/ 3520 w 3922"/>
                <a:gd name="T51" fmla="*/ 400 h 3587"/>
                <a:gd name="T52" fmla="*/ 3520 w 3922"/>
                <a:gd name="T53" fmla="*/ 2107 h 3587"/>
                <a:gd name="T54" fmla="*/ 400 w 3922"/>
                <a:gd name="T55" fmla="*/ 2107 h 3587"/>
                <a:gd name="T56" fmla="*/ 400 w 3922"/>
                <a:gd name="T57" fmla="*/ 400 h 3587"/>
                <a:gd name="T58" fmla="*/ 3520 w 3922"/>
                <a:gd name="T59" fmla="*/ 400 h 3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922" h="3587">
                  <a:moveTo>
                    <a:pt x="3921" y="177"/>
                  </a:moveTo>
                  <a:cubicBezTo>
                    <a:pt x="3911" y="76"/>
                    <a:pt x="3828" y="0"/>
                    <a:pt x="3724" y="0"/>
                  </a:cubicBezTo>
                  <a:lnTo>
                    <a:pt x="204" y="0"/>
                  </a:lnTo>
                  <a:cubicBezTo>
                    <a:pt x="94" y="0"/>
                    <a:pt x="0" y="83"/>
                    <a:pt x="0" y="194"/>
                  </a:cubicBezTo>
                  <a:lnTo>
                    <a:pt x="0" y="2305"/>
                  </a:lnTo>
                  <a:lnTo>
                    <a:pt x="0" y="2305"/>
                  </a:lnTo>
                  <a:lnTo>
                    <a:pt x="0" y="2694"/>
                  </a:lnTo>
                  <a:cubicBezTo>
                    <a:pt x="0" y="2804"/>
                    <a:pt x="94" y="2894"/>
                    <a:pt x="204" y="2894"/>
                  </a:cubicBezTo>
                  <a:lnTo>
                    <a:pt x="1199" y="2894"/>
                  </a:lnTo>
                  <a:lnTo>
                    <a:pt x="1140" y="3187"/>
                  </a:lnTo>
                  <a:lnTo>
                    <a:pt x="858" y="3187"/>
                  </a:lnTo>
                  <a:cubicBezTo>
                    <a:pt x="747" y="3187"/>
                    <a:pt x="658" y="3277"/>
                    <a:pt x="658" y="3387"/>
                  </a:cubicBezTo>
                  <a:cubicBezTo>
                    <a:pt x="658" y="3497"/>
                    <a:pt x="747" y="3587"/>
                    <a:pt x="858" y="3587"/>
                  </a:cubicBezTo>
                  <a:lnTo>
                    <a:pt x="1304" y="3587"/>
                  </a:lnTo>
                  <a:lnTo>
                    <a:pt x="2624" y="3587"/>
                  </a:lnTo>
                  <a:cubicBezTo>
                    <a:pt x="2625" y="3587"/>
                    <a:pt x="2625" y="3587"/>
                    <a:pt x="2625" y="3587"/>
                  </a:cubicBezTo>
                  <a:lnTo>
                    <a:pt x="3058" y="3587"/>
                  </a:lnTo>
                  <a:cubicBezTo>
                    <a:pt x="3168" y="3587"/>
                    <a:pt x="3258" y="3497"/>
                    <a:pt x="3258" y="3387"/>
                  </a:cubicBezTo>
                  <a:cubicBezTo>
                    <a:pt x="3258" y="3277"/>
                    <a:pt x="3168" y="3187"/>
                    <a:pt x="3058" y="3187"/>
                  </a:cubicBezTo>
                  <a:lnTo>
                    <a:pt x="2788" y="3187"/>
                  </a:lnTo>
                  <a:lnTo>
                    <a:pt x="2730" y="2894"/>
                  </a:lnTo>
                  <a:lnTo>
                    <a:pt x="3724" y="2894"/>
                  </a:lnTo>
                  <a:cubicBezTo>
                    <a:pt x="3835" y="2894"/>
                    <a:pt x="3920" y="2804"/>
                    <a:pt x="3920" y="2694"/>
                  </a:cubicBezTo>
                  <a:lnTo>
                    <a:pt x="3920" y="194"/>
                  </a:lnTo>
                  <a:cubicBezTo>
                    <a:pt x="3920" y="187"/>
                    <a:pt x="3922" y="183"/>
                    <a:pt x="3921" y="177"/>
                  </a:cubicBezTo>
                  <a:close/>
                  <a:moveTo>
                    <a:pt x="3520" y="400"/>
                  </a:moveTo>
                  <a:lnTo>
                    <a:pt x="3520" y="2107"/>
                  </a:lnTo>
                  <a:lnTo>
                    <a:pt x="400" y="2107"/>
                  </a:lnTo>
                  <a:lnTo>
                    <a:pt x="400" y="400"/>
                  </a:lnTo>
                  <a:lnTo>
                    <a:pt x="3520" y="4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Microsoft YaHei"/>
              </a:endParaRPr>
            </a:p>
          </p:txBody>
        </p:sp>
      </p:grpSp>
      <p:sp>
        <p:nvSpPr>
          <p:cNvPr id="119" name="矩形 118">
            <a:extLst>
              <a:ext uri="{FF2B5EF4-FFF2-40B4-BE49-F238E27FC236}">
                <a16:creationId xmlns:a16="http://schemas.microsoft.com/office/drawing/2014/main" id="{B4F60C78-7477-4F82-A8B9-D63704F30791}"/>
              </a:ext>
            </a:extLst>
          </p:cNvPr>
          <p:cNvSpPr/>
          <p:nvPr/>
        </p:nvSpPr>
        <p:spPr>
          <a:xfrm>
            <a:off x="5597417" y="5300365"/>
            <a:ext cx="900000" cy="631817"/>
          </a:xfrm>
          <a:prstGeom prst="rect">
            <a:avLst/>
          </a:prstGeom>
          <a:solidFill>
            <a:srgbClr val="046D79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kern="0" dirty="0">
                <a:latin typeface="Arial"/>
                <a:ea typeface="Microsoft YaHei"/>
              </a:rPr>
              <a:t>混合设备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sp>
        <p:nvSpPr>
          <p:cNvPr id="120" name="矩形 119">
            <a:extLst>
              <a:ext uri="{FF2B5EF4-FFF2-40B4-BE49-F238E27FC236}">
                <a16:creationId xmlns:a16="http://schemas.microsoft.com/office/drawing/2014/main" id="{81296118-1C7F-4BE8-B9CC-B100A7CE345E}"/>
              </a:ext>
            </a:extLst>
          </p:cNvPr>
          <p:cNvSpPr/>
          <p:nvPr/>
        </p:nvSpPr>
        <p:spPr>
          <a:xfrm>
            <a:off x="6518841" y="5300365"/>
            <a:ext cx="900000" cy="631817"/>
          </a:xfrm>
          <a:prstGeom prst="rect">
            <a:avLst/>
          </a:prstGeom>
          <a:solidFill>
            <a:srgbClr val="046D79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kern="0" dirty="0">
                <a:latin typeface="Arial"/>
                <a:ea typeface="Microsoft YaHei"/>
              </a:rPr>
              <a:t>包装设备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sp>
        <p:nvSpPr>
          <p:cNvPr id="121" name="矩形 120">
            <a:extLst>
              <a:ext uri="{FF2B5EF4-FFF2-40B4-BE49-F238E27FC236}">
                <a16:creationId xmlns:a16="http://schemas.microsoft.com/office/drawing/2014/main" id="{A6B8BD80-1FF0-45BA-909A-2B6297611141}"/>
              </a:ext>
            </a:extLst>
          </p:cNvPr>
          <p:cNvSpPr/>
          <p:nvPr/>
        </p:nvSpPr>
        <p:spPr>
          <a:xfrm>
            <a:off x="7440265" y="5300365"/>
            <a:ext cx="900000" cy="631817"/>
          </a:xfrm>
          <a:prstGeom prst="rect">
            <a:avLst/>
          </a:prstGeom>
          <a:solidFill>
            <a:srgbClr val="046D79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kern="0" dirty="0">
                <a:latin typeface="Arial"/>
                <a:ea typeface="Microsoft YaHei"/>
              </a:rPr>
              <a:t>喷码设备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025C8752-57EF-4805-8D3A-F54819DC2457}"/>
              </a:ext>
            </a:extLst>
          </p:cNvPr>
          <p:cNvSpPr/>
          <p:nvPr/>
        </p:nvSpPr>
        <p:spPr>
          <a:xfrm>
            <a:off x="8361689" y="5300365"/>
            <a:ext cx="900000" cy="631817"/>
          </a:xfrm>
          <a:prstGeom prst="rect">
            <a:avLst/>
          </a:prstGeom>
          <a:solidFill>
            <a:srgbClr val="046D79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kern="0" dirty="0">
                <a:latin typeface="Arial"/>
                <a:ea typeface="Microsoft YaHei"/>
              </a:rPr>
              <a:t>码垛设备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sp>
        <p:nvSpPr>
          <p:cNvPr id="123" name="矩形 122">
            <a:extLst>
              <a:ext uri="{FF2B5EF4-FFF2-40B4-BE49-F238E27FC236}">
                <a16:creationId xmlns:a16="http://schemas.microsoft.com/office/drawing/2014/main" id="{BA10F059-4B4B-406C-85CC-0F2844CF044E}"/>
              </a:ext>
            </a:extLst>
          </p:cNvPr>
          <p:cNvSpPr/>
          <p:nvPr/>
        </p:nvSpPr>
        <p:spPr>
          <a:xfrm>
            <a:off x="10204534" y="5300365"/>
            <a:ext cx="900000" cy="631817"/>
          </a:xfrm>
          <a:prstGeom prst="rect">
            <a:avLst/>
          </a:prstGeom>
          <a:solidFill>
            <a:srgbClr val="046D79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kern="0" dirty="0">
                <a:latin typeface="Arial"/>
                <a:ea typeface="Microsoft YaHei"/>
              </a:rPr>
              <a:t>AGV…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sp>
        <p:nvSpPr>
          <p:cNvPr id="124" name="矩形 123">
            <a:extLst>
              <a:ext uri="{FF2B5EF4-FFF2-40B4-BE49-F238E27FC236}">
                <a16:creationId xmlns:a16="http://schemas.microsoft.com/office/drawing/2014/main" id="{5D00194F-D942-44E0-8ED7-67A5E652DBEE}"/>
              </a:ext>
            </a:extLst>
          </p:cNvPr>
          <p:cNvSpPr/>
          <p:nvPr/>
        </p:nvSpPr>
        <p:spPr>
          <a:xfrm>
            <a:off x="9283113" y="5300365"/>
            <a:ext cx="900000" cy="631817"/>
          </a:xfrm>
          <a:prstGeom prst="rect">
            <a:avLst/>
          </a:prstGeom>
          <a:solidFill>
            <a:srgbClr val="046D79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kern="0" dirty="0">
                <a:latin typeface="Arial"/>
                <a:ea typeface="Microsoft YaHei"/>
              </a:rPr>
              <a:t>自动立库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sp>
        <p:nvSpPr>
          <p:cNvPr id="125" name="矩形 124">
            <a:extLst>
              <a:ext uri="{FF2B5EF4-FFF2-40B4-BE49-F238E27FC236}">
                <a16:creationId xmlns:a16="http://schemas.microsoft.com/office/drawing/2014/main" id="{BB0E3E1A-3C4C-4CEE-9ECB-BD017F151A1E}"/>
              </a:ext>
            </a:extLst>
          </p:cNvPr>
          <p:cNvSpPr/>
          <p:nvPr/>
        </p:nvSpPr>
        <p:spPr>
          <a:xfrm>
            <a:off x="4675993" y="5300365"/>
            <a:ext cx="900000" cy="631817"/>
          </a:xfrm>
          <a:prstGeom prst="rect">
            <a:avLst/>
          </a:prstGeom>
          <a:solidFill>
            <a:srgbClr val="046D79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Microsoft YaHei"/>
                <a:cs typeface="+mn-cs"/>
              </a:rPr>
              <a:t>投料设备</a:t>
            </a:r>
          </a:p>
        </p:txBody>
      </p:sp>
      <p:sp>
        <p:nvSpPr>
          <p:cNvPr id="126" name="文本框 43">
            <a:extLst>
              <a:ext uri="{FF2B5EF4-FFF2-40B4-BE49-F238E27FC236}">
                <a16:creationId xmlns:a16="http://schemas.microsoft.com/office/drawing/2014/main" id="{1A55E726-BCD5-4B63-AC30-1AC6120559D6}"/>
              </a:ext>
            </a:extLst>
          </p:cNvPr>
          <p:cNvSpPr txBox="1"/>
          <p:nvPr/>
        </p:nvSpPr>
        <p:spPr>
          <a:xfrm>
            <a:off x="3102459" y="4234134"/>
            <a:ext cx="1430610" cy="338554"/>
          </a:xfrm>
          <a:prstGeom prst="rect">
            <a:avLst/>
          </a:prstGeom>
          <a:solidFill>
            <a:srgbClr val="046D79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0" i="0" u="none" strike="noStrike" kern="0" cap="none" spc="0" normalizeH="0" baseline="0">
                <a:ln>
                  <a:noFill/>
                </a:ln>
                <a:effectLst/>
                <a:uLnTx/>
                <a:uFillTx/>
                <a:latin typeface="Arial"/>
                <a:ea typeface="Microsoft YaHei"/>
              </a:defRPr>
            </a:lvl1pPr>
          </a:lstStyle>
          <a:p>
            <a:r>
              <a:rPr lang="zh-CN" altLang="en-US" dirty="0"/>
              <a:t>机制砂生产线</a:t>
            </a:r>
          </a:p>
        </p:txBody>
      </p:sp>
      <p:sp>
        <p:nvSpPr>
          <p:cNvPr id="127" name="文本框 43">
            <a:extLst>
              <a:ext uri="{FF2B5EF4-FFF2-40B4-BE49-F238E27FC236}">
                <a16:creationId xmlns:a16="http://schemas.microsoft.com/office/drawing/2014/main" id="{26800F42-BC1D-4866-A9E1-2A6E68C0535C}"/>
              </a:ext>
            </a:extLst>
          </p:cNvPr>
          <p:cNvSpPr txBox="1"/>
          <p:nvPr/>
        </p:nvSpPr>
        <p:spPr>
          <a:xfrm>
            <a:off x="4671519" y="4234134"/>
            <a:ext cx="1430610" cy="338554"/>
          </a:xfrm>
          <a:prstGeom prst="rect">
            <a:avLst/>
          </a:prstGeom>
          <a:solidFill>
            <a:srgbClr val="046D79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noFill/>
                </a:ln>
                <a:effectLst/>
                <a:uLnTx/>
                <a:uFillTx/>
                <a:latin typeface="Arial"/>
                <a:ea typeface="Microsoft YaHei"/>
              </a:defRPr>
            </a:lvl1pPr>
          </a:lstStyle>
          <a:p>
            <a:r>
              <a:rPr lang="en-US" altLang="zh-CN" b="0" dirty="0"/>
              <a:t>MTA</a:t>
            </a:r>
            <a:r>
              <a:rPr lang="zh-CN" altLang="en-US" b="0" dirty="0"/>
              <a:t>生产线</a:t>
            </a:r>
          </a:p>
        </p:txBody>
      </p:sp>
      <p:sp>
        <p:nvSpPr>
          <p:cNvPr id="128" name="文本框 43">
            <a:extLst>
              <a:ext uri="{FF2B5EF4-FFF2-40B4-BE49-F238E27FC236}">
                <a16:creationId xmlns:a16="http://schemas.microsoft.com/office/drawing/2014/main" id="{8C281747-FBF1-44B1-B062-DFFB19A82E20}"/>
              </a:ext>
            </a:extLst>
          </p:cNvPr>
          <p:cNvSpPr txBox="1"/>
          <p:nvPr/>
        </p:nvSpPr>
        <p:spPr>
          <a:xfrm>
            <a:off x="6240579" y="4234134"/>
            <a:ext cx="1430610" cy="338554"/>
          </a:xfrm>
          <a:prstGeom prst="rect">
            <a:avLst/>
          </a:prstGeom>
          <a:solidFill>
            <a:srgbClr val="046D79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noFill/>
                </a:ln>
                <a:effectLst/>
                <a:uLnTx/>
                <a:uFillTx/>
                <a:latin typeface="Arial"/>
                <a:ea typeface="Microsoft YaHei"/>
              </a:defRPr>
            </a:lvl1pPr>
          </a:lstStyle>
          <a:p>
            <a:r>
              <a:rPr lang="en-US" altLang="zh-CN" b="0"/>
              <a:t>KM</a:t>
            </a:r>
            <a:r>
              <a:rPr lang="en-US" altLang="zh-CN" b="0" dirty="0"/>
              <a:t>A</a:t>
            </a:r>
            <a:r>
              <a:rPr lang="zh-CN" altLang="en-US" b="0" dirty="0"/>
              <a:t>生产线</a:t>
            </a:r>
          </a:p>
        </p:txBody>
      </p:sp>
      <p:sp>
        <p:nvSpPr>
          <p:cNvPr id="129" name="文本框 43">
            <a:extLst>
              <a:ext uri="{FF2B5EF4-FFF2-40B4-BE49-F238E27FC236}">
                <a16:creationId xmlns:a16="http://schemas.microsoft.com/office/drawing/2014/main" id="{0BB114BA-DCC2-444F-BF90-08900B6ECA93}"/>
              </a:ext>
            </a:extLst>
          </p:cNvPr>
          <p:cNvSpPr txBox="1"/>
          <p:nvPr/>
        </p:nvSpPr>
        <p:spPr>
          <a:xfrm>
            <a:off x="7809639" y="4234134"/>
            <a:ext cx="1430610" cy="338554"/>
          </a:xfrm>
          <a:prstGeom prst="rect">
            <a:avLst/>
          </a:prstGeom>
          <a:solidFill>
            <a:srgbClr val="046D79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noFill/>
                </a:ln>
                <a:effectLst/>
                <a:uLnTx/>
                <a:uFillTx/>
                <a:latin typeface="Arial"/>
                <a:ea typeface="Microsoft YaHei"/>
              </a:defRPr>
            </a:lvl1pPr>
          </a:lstStyle>
          <a:p>
            <a:r>
              <a:rPr lang="zh-CN" altLang="en-US" b="0" dirty="0"/>
              <a:t>水剂生产线</a:t>
            </a: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39384FFB-DB45-454A-BC4D-73D1A2457F6F}"/>
              </a:ext>
            </a:extLst>
          </p:cNvPr>
          <p:cNvCxnSpPr>
            <a:cxnSpLocks/>
            <a:stCxn id="126" idx="2"/>
            <a:endCxn id="136" idx="0"/>
          </p:cNvCxnSpPr>
          <p:nvPr/>
        </p:nvCxnSpPr>
        <p:spPr>
          <a:xfrm flipH="1">
            <a:off x="3283145" y="4572688"/>
            <a:ext cx="534619" cy="727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接箭头连接符 130">
            <a:extLst>
              <a:ext uri="{FF2B5EF4-FFF2-40B4-BE49-F238E27FC236}">
                <a16:creationId xmlns:a16="http://schemas.microsoft.com/office/drawing/2014/main" id="{914333E4-62F1-4DDD-AC09-AE828EF5B896}"/>
              </a:ext>
            </a:extLst>
          </p:cNvPr>
          <p:cNvCxnSpPr>
            <a:cxnSpLocks/>
            <a:stCxn id="126" idx="2"/>
            <a:endCxn id="138" idx="0"/>
          </p:cNvCxnSpPr>
          <p:nvPr/>
        </p:nvCxnSpPr>
        <p:spPr>
          <a:xfrm>
            <a:off x="3817764" y="4572688"/>
            <a:ext cx="386805" cy="727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箭头连接符 133">
            <a:extLst>
              <a:ext uri="{FF2B5EF4-FFF2-40B4-BE49-F238E27FC236}">
                <a16:creationId xmlns:a16="http://schemas.microsoft.com/office/drawing/2014/main" id="{55E49613-5ABF-465F-BADC-0ED5A170E404}"/>
              </a:ext>
            </a:extLst>
          </p:cNvPr>
          <p:cNvCxnSpPr>
            <a:cxnSpLocks/>
            <a:stCxn id="127" idx="2"/>
            <a:endCxn id="120" idx="0"/>
          </p:cNvCxnSpPr>
          <p:nvPr/>
        </p:nvCxnSpPr>
        <p:spPr>
          <a:xfrm>
            <a:off x="5386824" y="4572688"/>
            <a:ext cx="1582017" cy="727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直接箭头连接符 136">
            <a:extLst>
              <a:ext uri="{FF2B5EF4-FFF2-40B4-BE49-F238E27FC236}">
                <a16:creationId xmlns:a16="http://schemas.microsoft.com/office/drawing/2014/main" id="{D48B99EA-3FC4-4EB8-87B3-A5086DC445C1}"/>
              </a:ext>
            </a:extLst>
          </p:cNvPr>
          <p:cNvCxnSpPr>
            <a:cxnSpLocks/>
            <a:stCxn id="127" idx="2"/>
            <a:endCxn id="121" idx="0"/>
          </p:cNvCxnSpPr>
          <p:nvPr/>
        </p:nvCxnSpPr>
        <p:spPr>
          <a:xfrm>
            <a:off x="5386824" y="4572688"/>
            <a:ext cx="2503441" cy="727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箭头连接符 139">
            <a:extLst>
              <a:ext uri="{FF2B5EF4-FFF2-40B4-BE49-F238E27FC236}">
                <a16:creationId xmlns:a16="http://schemas.microsoft.com/office/drawing/2014/main" id="{52E5B6E7-17DD-44D8-A380-E365E98A11F4}"/>
              </a:ext>
            </a:extLst>
          </p:cNvPr>
          <p:cNvCxnSpPr>
            <a:cxnSpLocks/>
            <a:stCxn id="127" idx="2"/>
            <a:endCxn id="122" idx="0"/>
          </p:cNvCxnSpPr>
          <p:nvPr/>
        </p:nvCxnSpPr>
        <p:spPr>
          <a:xfrm>
            <a:off x="5386824" y="4572688"/>
            <a:ext cx="3424865" cy="727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文本框 43">
            <a:extLst>
              <a:ext uri="{FF2B5EF4-FFF2-40B4-BE49-F238E27FC236}">
                <a16:creationId xmlns:a16="http://schemas.microsoft.com/office/drawing/2014/main" id="{BA36C2EC-BAD2-4179-8E50-9B0240A70791}"/>
              </a:ext>
            </a:extLst>
          </p:cNvPr>
          <p:cNvSpPr txBox="1"/>
          <p:nvPr/>
        </p:nvSpPr>
        <p:spPr>
          <a:xfrm>
            <a:off x="9378701" y="4234134"/>
            <a:ext cx="1430610" cy="338554"/>
          </a:xfrm>
          <a:prstGeom prst="rect">
            <a:avLst/>
          </a:prstGeom>
          <a:solidFill>
            <a:srgbClr val="046D79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noFill/>
                </a:ln>
                <a:effectLst/>
                <a:uLnTx/>
                <a:uFillTx/>
                <a:latin typeface="Arial"/>
                <a:ea typeface="Microsoft YaHei"/>
              </a:defRPr>
            </a:lvl1pPr>
          </a:lstStyle>
          <a:p>
            <a:r>
              <a:rPr lang="zh-CN" altLang="en-US" b="0" dirty="0"/>
              <a:t>自动化物流</a:t>
            </a:r>
          </a:p>
        </p:txBody>
      </p:sp>
      <p:cxnSp>
        <p:nvCxnSpPr>
          <p:cNvPr id="154" name="直接箭头连接符 153">
            <a:extLst>
              <a:ext uri="{FF2B5EF4-FFF2-40B4-BE49-F238E27FC236}">
                <a16:creationId xmlns:a16="http://schemas.microsoft.com/office/drawing/2014/main" id="{E2B5ECE2-AEE9-4DFA-A106-C1059C28C675}"/>
              </a:ext>
            </a:extLst>
          </p:cNvPr>
          <p:cNvCxnSpPr>
            <a:cxnSpLocks/>
            <a:stCxn id="88" idx="2"/>
          </p:cNvCxnSpPr>
          <p:nvPr/>
        </p:nvCxnSpPr>
        <p:spPr>
          <a:xfrm flipH="1">
            <a:off x="3823597" y="3780821"/>
            <a:ext cx="972714" cy="453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箭头连接符 156">
            <a:extLst>
              <a:ext uri="{FF2B5EF4-FFF2-40B4-BE49-F238E27FC236}">
                <a16:creationId xmlns:a16="http://schemas.microsoft.com/office/drawing/2014/main" id="{B86E8C3A-0241-4D51-913B-58BAAFDA8FEC}"/>
              </a:ext>
            </a:extLst>
          </p:cNvPr>
          <p:cNvCxnSpPr>
            <a:cxnSpLocks/>
            <a:stCxn id="88" idx="2"/>
            <a:endCxn id="127" idx="0"/>
          </p:cNvCxnSpPr>
          <p:nvPr/>
        </p:nvCxnSpPr>
        <p:spPr>
          <a:xfrm>
            <a:off x="4796311" y="3780821"/>
            <a:ext cx="590513" cy="453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箭头连接符 160">
            <a:extLst>
              <a:ext uri="{FF2B5EF4-FFF2-40B4-BE49-F238E27FC236}">
                <a16:creationId xmlns:a16="http://schemas.microsoft.com/office/drawing/2014/main" id="{BDF39851-56A3-4E59-9916-607BE07A6FA4}"/>
              </a:ext>
            </a:extLst>
          </p:cNvPr>
          <p:cNvCxnSpPr>
            <a:cxnSpLocks/>
            <a:stCxn id="88" idx="2"/>
            <a:endCxn id="128" idx="0"/>
          </p:cNvCxnSpPr>
          <p:nvPr/>
        </p:nvCxnSpPr>
        <p:spPr>
          <a:xfrm>
            <a:off x="4796311" y="3780821"/>
            <a:ext cx="2159573" cy="453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箭头连接符 163">
            <a:extLst>
              <a:ext uri="{FF2B5EF4-FFF2-40B4-BE49-F238E27FC236}">
                <a16:creationId xmlns:a16="http://schemas.microsoft.com/office/drawing/2014/main" id="{948B613B-94DB-467F-B2FD-0E97D55F1318}"/>
              </a:ext>
            </a:extLst>
          </p:cNvPr>
          <p:cNvCxnSpPr>
            <a:cxnSpLocks/>
            <a:stCxn id="88" idx="2"/>
            <a:endCxn id="129" idx="0"/>
          </p:cNvCxnSpPr>
          <p:nvPr/>
        </p:nvCxnSpPr>
        <p:spPr>
          <a:xfrm>
            <a:off x="4796311" y="3780821"/>
            <a:ext cx="3728633" cy="453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直接箭头连接符 166">
            <a:extLst>
              <a:ext uri="{FF2B5EF4-FFF2-40B4-BE49-F238E27FC236}">
                <a16:creationId xmlns:a16="http://schemas.microsoft.com/office/drawing/2014/main" id="{B18EA14E-DF70-4676-8E4A-5872137295EF}"/>
              </a:ext>
            </a:extLst>
          </p:cNvPr>
          <p:cNvCxnSpPr>
            <a:cxnSpLocks/>
            <a:stCxn id="88" idx="2"/>
            <a:endCxn id="144" idx="0"/>
          </p:cNvCxnSpPr>
          <p:nvPr/>
        </p:nvCxnSpPr>
        <p:spPr>
          <a:xfrm>
            <a:off x="4796311" y="3780821"/>
            <a:ext cx="5297695" cy="453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直接箭头连接符 172">
            <a:extLst>
              <a:ext uri="{FF2B5EF4-FFF2-40B4-BE49-F238E27FC236}">
                <a16:creationId xmlns:a16="http://schemas.microsoft.com/office/drawing/2014/main" id="{FA88C9D6-4390-42DF-9030-C389E9CDDB57}"/>
              </a:ext>
            </a:extLst>
          </p:cNvPr>
          <p:cNvCxnSpPr>
            <a:cxnSpLocks/>
            <a:stCxn id="127" idx="2"/>
            <a:endCxn id="125" idx="0"/>
          </p:cNvCxnSpPr>
          <p:nvPr/>
        </p:nvCxnSpPr>
        <p:spPr>
          <a:xfrm flipH="1">
            <a:off x="5125993" y="4572688"/>
            <a:ext cx="260831" cy="727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箭头连接符 175">
            <a:extLst>
              <a:ext uri="{FF2B5EF4-FFF2-40B4-BE49-F238E27FC236}">
                <a16:creationId xmlns:a16="http://schemas.microsoft.com/office/drawing/2014/main" id="{AF3CD2FE-05AA-409D-8A98-8EE2D15A8590}"/>
              </a:ext>
            </a:extLst>
          </p:cNvPr>
          <p:cNvCxnSpPr>
            <a:cxnSpLocks/>
            <a:stCxn id="127" idx="2"/>
            <a:endCxn id="119" idx="0"/>
          </p:cNvCxnSpPr>
          <p:nvPr/>
        </p:nvCxnSpPr>
        <p:spPr>
          <a:xfrm>
            <a:off x="5386824" y="4572688"/>
            <a:ext cx="660593" cy="727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直接箭头连接符 178">
            <a:extLst>
              <a:ext uri="{FF2B5EF4-FFF2-40B4-BE49-F238E27FC236}">
                <a16:creationId xmlns:a16="http://schemas.microsoft.com/office/drawing/2014/main" id="{C1A9EF6C-27E4-43A9-A77D-398F09EF8161}"/>
              </a:ext>
            </a:extLst>
          </p:cNvPr>
          <p:cNvCxnSpPr>
            <a:cxnSpLocks/>
            <a:stCxn id="128" idx="2"/>
            <a:endCxn id="120" idx="0"/>
          </p:cNvCxnSpPr>
          <p:nvPr/>
        </p:nvCxnSpPr>
        <p:spPr>
          <a:xfrm>
            <a:off x="6955884" y="4572688"/>
            <a:ext cx="12957" cy="727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接箭头连接符 179">
            <a:extLst>
              <a:ext uri="{FF2B5EF4-FFF2-40B4-BE49-F238E27FC236}">
                <a16:creationId xmlns:a16="http://schemas.microsoft.com/office/drawing/2014/main" id="{D7E3026E-2B80-45C7-A675-32AAA7119133}"/>
              </a:ext>
            </a:extLst>
          </p:cNvPr>
          <p:cNvCxnSpPr>
            <a:cxnSpLocks/>
            <a:stCxn id="128" idx="2"/>
            <a:endCxn id="121" idx="0"/>
          </p:cNvCxnSpPr>
          <p:nvPr/>
        </p:nvCxnSpPr>
        <p:spPr>
          <a:xfrm>
            <a:off x="6955884" y="4572688"/>
            <a:ext cx="934381" cy="727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直接箭头连接符 180">
            <a:extLst>
              <a:ext uri="{FF2B5EF4-FFF2-40B4-BE49-F238E27FC236}">
                <a16:creationId xmlns:a16="http://schemas.microsoft.com/office/drawing/2014/main" id="{8506AFB4-5B95-48BE-B89C-C4A5F9AA70ED}"/>
              </a:ext>
            </a:extLst>
          </p:cNvPr>
          <p:cNvCxnSpPr>
            <a:cxnSpLocks/>
            <a:stCxn id="128" idx="2"/>
            <a:endCxn id="122" idx="0"/>
          </p:cNvCxnSpPr>
          <p:nvPr/>
        </p:nvCxnSpPr>
        <p:spPr>
          <a:xfrm>
            <a:off x="6955884" y="4572688"/>
            <a:ext cx="1855805" cy="727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直接箭头连接符 181">
            <a:extLst>
              <a:ext uri="{FF2B5EF4-FFF2-40B4-BE49-F238E27FC236}">
                <a16:creationId xmlns:a16="http://schemas.microsoft.com/office/drawing/2014/main" id="{60968B2C-9537-4D11-9909-1B207824A9BD}"/>
              </a:ext>
            </a:extLst>
          </p:cNvPr>
          <p:cNvCxnSpPr>
            <a:cxnSpLocks/>
            <a:stCxn id="128" idx="2"/>
            <a:endCxn id="125" idx="0"/>
          </p:cNvCxnSpPr>
          <p:nvPr/>
        </p:nvCxnSpPr>
        <p:spPr>
          <a:xfrm flipH="1">
            <a:off x="5125993" y="4572688"/>
            <a:ext cx="1829891" cy="727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直接箭头连接符 182">
            <a:extLst>
              <a:ext uri="{FF2B5EF4-FFF2-40B4-BE49-F238E27FC236}">
                <a16:creationId xmlns:a16="http://schemas.microsoft.com/office/drawing/2014/main" id="{E2553A76-D7E5-49DF-9150-484EF616D1F6}"/>
              </a:ext>
            </a:extLst>
          </p:cNvPr>
          <p:cNvCxnSpPr>
            <a:cxnSpLocks/>
            <a:stCxn id="128" idx="2"/>
            <a:endCxn id="119" idx="0"/>
          </p:cNvCxnSpPr>
          <p:nvPr/>
        </p:nvCxnSpPr>
        <p:spPr>
          <a:xfrm flipH="1">
            <a:off x="6047417" y="4572688"/>
            <a:ext cx="908467" cy="727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接箭头连接符 193">
            <a:extLst>
              <a:ext uri="{FF2B5EF4-FFF2-40B4-BE49-F238E27FC236}">
                <a16:creationId xmlns:a16="http://schemas.microsoft.com/office/drawing/2014/main" id="{AFD264AF-A2CF-4097-8974-E706A516243A}"/>
              </a:ext>
            </a:extLst>
          </p:cNvPr>
          <p:cNvCxnSpPr>
            <a:cxnSpLocks/>
            <a:stCxn id="129" idx="2"/>
            <a:endCxn id="120" idx="0"/>
          </p:cNvCxnSpPr>
          <p:nvPr/>
        </p:nvCxnSpPr>
        <p:spPr>
          <a:xfrm flipH="1">
            <a:off x="6968841" y="4572688"/>
            <a:ext cx="1556103" cy="727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直接箭头连接符 194">
            <a:extLst>
              <a:ext uri="{FF2B5EF4-FFF2-40B4-BE49-F238E27FC236}">
                <a16:creationId xmlns:a16="http://schemas.microsoft.com/office/drawing/2014/main" id="{56B568E7-00ED-440E-A96D-6AA53D105339}"/>
              </a:ext>
            </a:extLst>
          </p:cNvPr>
          <p:cNvCxnSpPr>
            <a:cxnSpLocks/>
            <a:stCxn id="129" idx="2"/>
            <a:endCxn id="122" idx="0"/>
          </p:cNvCxnSpPr>
          <p:nvPr/>
        </p:nvCxnSpPr>
        <p:spPr>
          <a:xfrm>
            <a:off x="8524944" y="4572688"/>
            <a:ext cx="286745" cy="727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直接箭头连接符 195">
            <a:extLst>
              <a:ext uri="{FF2B5EF4-FFF2-40B4-BE49-F238E27FC236}">
                <a16:creationId xmlns:a16="http://schemas.microsoft.com/office/drawing/2014/main" id="{08B7A6FB-2C15-4A9C-83E1-7297B20BA0B3}"/>
              </a:ext>
            </a:extLst>
          </p:cNvPr>
          <p:cNvCxnSpPr>
            <a:cxnSpLocks/>
            <a:stCxn id="129" idx="2"/>
            <a:endCxn id="121" idx="0"/>
          </p:cNvCxnSpPr>
          <p:nvPr/>
        </p:nvCxnSpPr>
        <p:spPr>
          <a:xfrm flipH="1">
            <a:off x="7890265" y="4572688"/>
            <a:ext cx="634679" cy="727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直接箭头连接符 196">
            <a:extLst>
              <a:ext uri="{FF2B5EF4-FFF2-40B4-BE49-F238E27FC236}">
                <a16:creationId xmlns:a16="http://schemas.microsoft.com/office/drawing/2014/main" id="{3EB87DE3-AFE1-404F-A92B-6F0BEC2FA559}"/>
              </a:ext>
            </a:extLst>
          </p:cNvPr>
          <p:cNvCxnSpPr>
            <a:cxnSpLocks/>
            <a:stCxn id="129" idx="2"/>
            <a:endCxn id="119" idx="0"/>
          </p:cNvCxnSpPr>
          <p:nvPr/>
        </p:nvCxnSpPr>
        <p:spPr>
          <a:xfrm flipH="1">
            <a:off x="6047417" y="4572688"/>
            <a:ext cx="2477527" cy="727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直接箭头连接符 197">
            <a:extLst>
              <a:ext uri="{FF2B5EF4-FFF2-40B4-BE49-F238E27FC236}">
                <a16:creationId xmlns:a16="http://schemas.microsoft.com/office/drawing/2014/main" id="{5D91946D-FD16-445E-AE88-1B2C60E128B8}"/>
              </a:ext>
            </a:extLst>
          </p:cNvPr>
          <p:cNvCxnSpPr>
            <a:cxnSpLocks/>
            <a:stCxn id="129" idx="2"/>
            <a:endCxn id="125" idx="0"/>
          </p:cNvCxnSpPr>
          <p:nvPr/>
        </p:nvCxnSpPr>
        <p:spPr>
          <a:xfrm flipH="1">
            <a:off x="5125993" y="4572688"/>
            <a:ext cx="3398951" cy="727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直接箭头连接符 214">
            <a:extLst>
              <a:ext uri="{FF2B5EF4-FFF2-40B4-BE49-F238E27FC236}">
                <a16:creationId xmlns:a16="http://schemas.microsoft.com/office/drawing/2014/main" id="{092859F8-94F8-481B-AFE6-46138FC7EB2B}"/>
              </a:ext>
            </a:extLst>
          </p:cNvPr>
          <p:cNvCxnSpPr>
            <a:cxnSpLocks/>
            <a:stCxn id="144" idx="2"/>
            <a:endCxn id="124" idx="0"/>
          </p:cNvCxnSpPr>
          <p:nvPr/>
        </p:nvCxnSpPr>
        <p:spPr>
          <a:xfrm flipH="1">
            <a:off x="9733113" y="4572688"/>
            <a:ext cx="360893" cy="727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接箭头连接符 217">
            <a:extLst>
              <a:ext uri="{FF2B5EF4-FFF2-40B4-BE49-F238E27FC236}">
                <a16:creationId xmlns:a16="http://schemas.microsoft.com/office/drawing/2014/main" id="{F7577BB5-2E48-480B-869E-59702DD8A12A}"/>
              </a:ext>
            </a:extLst>
          </p:cNvPr>
          <p:cNvCxnSpPr>
            <a:cxnSpLocks/>
            <a:stCxn id="144" idx="2"/>
            <a:endCxn id="123" idx="0"/>
          </p:cNvCxnSpPr>
          <p:nvPr/>
        </p:nvCxnSpPr>
        <p:spPr>
          <a:xfrm>
            <a:off x="10094006" y="4572688"/>
            <a:ext cx="560528" cy="727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直接箭头连接符 220">
            <a:extLst>
              <a:ext uri="{FF2B5EF4-FFF2-40B4-BE49-F238E27FC236}">
                <a16:creationId xmlns:a16="http://schemas.microsoft.com/office/drawing/2014/main" id="{02C622BB-FB0C-4442-9A60-12A513C8865A}"/>
              </a:ext>
            </a:extLst>
          </p:cNvPr>
          <p:cNvCxnSpPr>
            <a:cxnSpLocks/>
            <a:stCxn id="126" idx="0"/>
            <a:endCxn id="87" idx="2"/>
          </p:cNvCxnSpPr>
          <p:nvPr/>
        </p:nvCxnSpPr>
        <p:spPr>
          <a:xfrm flipV="1">
            <a:off x="3817764" y="3778994"/>
            <a:ext cx="5256828" cy="455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直接箭头连接符 223">
            <a:extLst>
              <a:ext uri="{FF2B5EF4-FFF2-40B4-BE49-F238E27FC236}">
                <a16:creationId xmlns:a16="http://schemas.microsoft.com/office/drawing/2014/main" id="{C09B6620-1BCE-4A01-A580-33C3F0EC6C38}"/>
              </a:ext>
            </a:extLst>
          </p:cNvPr>
          <p:cNvCxnSpPr>
            <a:cxnSpLocks/>
            <a:stCxn id="127" idx="0"/>
            <a:endCxn id="87" idx="2"/>
          </p:cNvCxnSpPr>
          <p:nvPr/>
        </p:nvCxnSpPr>
        <p:spPr>
          <a:xfrm flipV="1">
            <a:off x="5386824" y="3778994"/>
            <a:ext cx="3687768" cy="455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直接箭头连接符 226">
            <a:extLst>
              <a:ext uri="{FF2B5EF4-FFF2-40B4-BE49-F238E27FC236}">
                <a16:creationId xmlns:a16="http://schemas.microsoft.com/office/drawing/2014/main" id="{7DEC0504-2476-4CA0-A00A-442C89CC1BA4}"/>
              </a:ext>
            </a:extLst>
          </p:cNvPr>
          <p:cNvCxnSpPr>
            <a:cxnSpLocks/>
            <a:stCxn id="128" idx="0"/>
            <a:endCxn id="87" idx="2"/>
          </p:cNvCxnSpPr>
          <p:nvPr/>
        </p:nvCxnSpPr>
        <p:spPr>
          <a:xfrm flipV="1">
            <a:off x="6955884" y="3778994"/>
            <a:ext cx="2118708" cy="455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直接箭头连接符 229">
            <a:extLst>
              <a:ext uri="{FF2B5EF4-FFF2-40B4-BE49-F238E27FC236}">
                <a16:creationId xmlns:a16="http://schemas.microsoft.com/office/drawing/2014/main" id="{70229A2F-0828-4886-B02B-57AFA33381A4}"/>
              </a:ext>
            </a:extLst>
          </p:cNvPr>
          <p:cNvCxnSpPr>
            <a:cxnSpLocks/>
            <a:stCxn id="129" idx="0"/>
            <a:endCxn id="87" idx="2"/>
          </p:cNvCxnSpPr>
          <p:nvPr/>
        </p:nvCxnSpPr>
        <p:spPr>
          <a:xfrm flipV="1">
            <a:off x="8524944" y="3778994"/>
            <a:ext cx="549648" cy="455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直接箭头连接符 232">
            <a:extLst>
              <a:ext uri="{FF2B5EF4-FFF2-40B4-BE49-F238E27FC236}">
                <a16:creationId xmlns:a16="http://schemas.microsoft.com/office/drawing/2014/main" id="{645AAE74-140B-426C-AA50-A13B78B79960}"/>
              </a:ext>
            </a:extLst>
          </p:cNvPr>
          <p:cNvCxnSpPr>
            <a:cxnSpLocks/>
            <a:stCxn id="144" idx="0"/>
            <a:endCxn id="87" idx="2"/>
          </p:cNvCxnSpPr>
          <p:nvPr/>
        </p:nvCxnSpPr>
        <p:spPr>
          <a:xfrm flipH="1" flipV="1">
            <a:off x="9074592" y="3778994"/>
            <a:ext cx="1019414" cy="455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右大括号 236">
            <a:extLst>
              <a:ext uri="{FF2B5EF4-FFF2-40B4-BE49-F238E27FC236}">
                <a16:creationId xmlns:a16="http://schemas.microsoft.com/office/drawing/2014/main" id="{4C63059F-4271-4B9D-8950-308591456BC7}"/>
              </a:ext>
            </a:extLst>
          </p:cNvPr>
          <p:cNvSpPr/>
          <p:nvPr/>
        </p:nvSpPr>
        <p:spPr>
          <a:xfrm>
            <a:off x="11217308" y="3261803"/>
            <a:ext cx="381982" cy="2954686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文本框 238">
            <a:extLst>
              <a:ext uri="{FF2B5EF4-FFF2-40B4-BE49-F238E27FC236}">
                <a16:creationId xmlns:a16="http://schemas.microsoft.com/office/drawing/2014/main" id="{2AD31AE0-5630-4DBB-BDEE-7A41F1399F4B}"/>
              </a:ext>
            </a:extLst>
          </p:cNvPr>
          <p:cNvSpPr txBox="1"/>
          <p:nvPr/>
        </p:nvSpPr>
        <p:spPr>
          <a:xfrm>
            <a:off x="11612779" y="4039904"/>
            <a:ext cx="43013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zh-CN" altLang="en-US" dirty="0"/>
              <a:t>智能化产线</a:t>
            </a:r>
          </a:p>
        </p:txBody>
      </p:sp>
      <p:sp>
        <p:nvSpPr>
          <p:cNvPr id="240" name="右大括号 239">
            <a:extLst>
              <a:ext uri="{FF2B5EF4-FFF2-40B4-BE49-F238E27FC236}">
                <a16:creationId xmlns:a16="http://schemas.microsoft.com/office/drawing/2014/main" id="{D51FCB89-C517-4E20-A8D5-00D349ABE181}"/>
              </a:ext>
            </a:extLst>
          </p:cNvPr>
          <p:cNvSpPr/>
          <p:nvPr/>
        </p:nvSpPr>
        <p:spPr>
          <a:xfrm>
            <a:off x="11207823" y="1058179"/>
            <a:ext cx="381982" cy="2010782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1" name="文本框 240">
            <a:extLst>
              <a:ext uri="{FF2B5EF4-FFF2-40B4-BE49-F238E27FC236}">
                <a16:creationId xmlns:a16="http://schemas.microsoft.com/office/drawing/2014/main" id="{091C1A71-6C31-48AB-8031-630DA5BF5FBB}"/>
              </a:ext>
            </a:extLst>
          </p:cNvPr>
          <p:cNvSpPr txBox="1"/>
          <p:nvPr/>
        </p:nvSpPr>
        <p:spPr>
          <a:xfrm>
            <a:off x="11642530" y="1340768"/>
            <a:ext cx="43013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zh-CN" altLang="en-US" dirty="0"/>
              <a:t>数字化技术</a:t>
            </a:r>
          </a:p>
        </p:txBody>
      </p:sp>
      <p:sp>
        <p:nvSpPr>
          <p:cNvPr id="242" name="左大括号 241">
            <a:extLst>
              <a:ext uri="{FF2B5EF4-FFF2-40B4-BE49-F238E27FC236}">
                <a16:creationId xmlns:a16="http://schemas.microsoft.com/office/drawing/2014/main" id="{7A128668-0846-4516-AE9D-24ABAC918F76}"/>
              </a:ext>
            </a:extLst>
          </p:cNvPr>
          <p:cNvSpPr/>
          <p:nvPr/>
        </p:nvSpPr>
        <p:spPr>
          <a:xfrm>
            <a:off x="526199" y="2071902"/>
            <a:ext cx="401248" cy="4144585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文本框 242">
            <a:extLst>
              <a:ext uri="{FF2B5EF4-FFF2-40B4-BE49-F238E27FC236}">
                <a16:creationId xmlns:a16="http://schemas.microsoft.com/office/drawing/2014/main" id="{8EDC4347-955D-4F0A-8EEB-C43FF5C1C927}"/>
              </a:ext>
            </a:extLst>
          </p:cNvPr>
          <p:cNvSpPr txBox="1"/>
          <p:nvPr/>
        </p:nvSpPr>
        <p:spPr>
          <a:xfrm>
            <a:off x="123414" y="3573016"/>
            <a:ext cx="43013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zh-CN" altLang="en-US" dirty="0"/>
              <a:t>工厂运营</a:t>
            </a:r>
          </a:p>
        </p:txBody>
      </p:sp>
      <p:sp>
        <p:nvSpPr>
          <p:cNvPr id="244" name="箭头: 右弧形 48">
            <a:extLst>
              <a:ext uri="{FF2B5EF4-FFF2-40B4-BE49-F238E27FC236}">
                <a16:creationId xmlns:a16="http://schemas.microsoft.com/office/drawing/2014/main" id="{E601FEAD-7D6F-45ED-BDD2-96F526589906}"/>
              </a:ext>
            </a:extLst>
          </p:cNvPr>
          <p:cNvSpPr/>
          <p:nvPr/>
        </p:nvSpPr>
        <p:spPr>
          <a:xfrm rot="9517659" flipV="1">
            <a:off x="3731938" y="3045097"/>
            <a:ext cx="459129" cy="683795"/>
          </a:xfrm>
          <a:prstGeom prst="curvedLef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5" name="箭头: 右弧形 48">
            <a:extLst>
              <a:ext uri="{FF2B5EF4-FFF2-40B4-BE49-F238E27FC236}">
                <a16:creationId xmlns:a16="http://schemas.microsoft.com/office/drawing/2014/main" id="{490A9171-8621-4C2D-B200-5C68A37BBA32}"/>
              </a:ext>
            </a:extLst>
          </p:cNvPr>
          <p:cNvSpPr/>
          <p:nvPr/>
        </p:nvSpPr>
        <p:spPr>
          <a:xfrm rot="392899" flipV="1">
            <a:off x="9661885" y="2978121"/>
            <a:ext cx="459129" cy="683795"/>
          </a:xfrm>
          <a:prstGeom prst="curvedLef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7" name="文本框 26">
            <a:extLst>
              <a:ext uri="{FF2B5EF4-FFF2-40B4-BE49-F238E27FC236}">
                <a16:creationId xmlns:a16="http://schemas.microsoft.com/office/drawing/2014/main" id="{1FAD786A-9BC8-4F70-93C9-942B664DC5FE}"/>
              </a:ext>
            </a:extLst>
          </p:cNvPr>
          <p:cNvSpPr txBox="1"/>
          <p:nvPr/>
        </p:nvSpPr>
        <p:spPr>
          <a:xfrm>
            <a:off x="5815205" y="1091386"/>
            <a:ext cx="203132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dirty="0">
                <a:latin typeface="Arial"/>
                <a:ea typeface="Microsoft YaHei"/>
              </a:rPr>
              <a:t>数字新材运营平台</a:t>
            </a:r>
            <a:endParaRPr lang="en-US" altLang="zh-CN" kern="0" dirty="0">
              <a:latin typeface="Arial"/>
              <a:ea typeface="Microsoft YaHei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0" dirty="0">
                <a:solidFill>
                  <a:srgbClr val="FFFFFF"/>
                </a:solidFill>
                <a:latin typeface="Arial"/>
                <a:ea typeface="Microsoft YaHei"/>
              </a:rPr>
              <a:t>数据中心、决策中心</a:t>
            </a:r>
            <a:endParaRPr lang="en-US" altLang="zh-CN" sz="1200" kern="0" dirty="0">
              <a:solidFill>
                <a:srgbClr val="FFFFFF"/>
              </a:solidFill>
              <a:latin typeface="Arial"/>
              <a:ea typeface="Microsoft YaHei"/>
            </a:endParaRPr>
          </a:p>
        </p:txBody>
      </p:sp>
      <p:sp>
        <p:nvSpPr>
          <p:cNvPr id="248" name="箭头: 右 247">
            <a:extLst>
              <a:ext uri="{FF2B5EF4-FFF2-40B4-BE49-F238E27FC236}">
                <a16:creationId xmlns:a16="http://schemas.microsoft.com/office/drawing/2014/main" id="{339B019A-6778-4CD6-AC37-217B9080DC38}"/>
              </a:ext>
            </a:extLst>
          </p:cNvPr>
          <p:cNvSpPr/>
          <p:nvPr/>
        </p:nvSpPr>
        <p:spPr>
          <a:xfrm rot="20298981">
            <a:off x="5079888" y="1218820"/>
            <a:ext cx="760536" cy="369332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9" name="箭头: 右 248">
            <a:extLst>
              <a:ext uri="{FF2B5EF4-FFF2-40B4-BE49-F238E27FC236}">
                <a16:creationId xmlns:a16="http://schemas.microsoft.com/office/drawing/2014/main" id="{29AE9D2B-6F11-4548-A654-83E4C3756C4C}"/>
              </a:ext>
            </a:extLst>
          </p:cNvPr>
          <p:cNvSpPr/>
          <p:nvPr/>
        </p:nvSpPr>
        <p:spPr>
          <a:xfrm rot="11524396">
            <a:off x="7843044" y="1189934"/>
            <a:ext cx="760536" cy="369332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5" name="矩形 114">
            <a:extLst>
              <a:ext uri="{FF2B5EF4-FFF2-40B4-BE49-F238E27FC236}">
                <a16:creationId xmlns:a16="http://schemas.microsoft.com/office/drawing/2014/main" id="{B670A50B-633E-425F-8899-AE938999A275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383841"/>
                </a:solidFill>
              </a:rPr>
              <a:t>02 </a:t>
            </a:r>
            <a:r>
              <a:rPr lang="zh-CN" altLang="en-US" b="1" dirty="0">
                <a:solidFill>
                  <a:srgbClr val="383841"/>
                </a:solidFill>
              </a:rPr>
              <a:t>数字化工厂详细规划</a:t>
            </a:r>
          </a:p>
        </p:txBody>
      </p:sp>
      <p:sp>
        <p:nvSpPr>
          <p:cNvPr id="130" name="箭头: 右弧形 48">
            <a:extLst>
              <a:ext uri="{FF2B5EF4-FFF2-40B4-BE49-F238E27FC236}">
                <a16:creationId xmlns:a16="http://schemas.microsoft.com/office/drawing/2014/main" id="{E83D15A1-1499-4D87-B32F-809C36D2CD5D}"/>
              </a:ext>
            </a:extLst>
          </p:cNvPr>
          <p:cNvSpPr/>
          <p:nvPr/>
        </p:nvSpPr>
        <p:spPr>
          <a:xfrm rot="9517659" flipV="1">
            <a:off x="3041432" y="1881656"/>
            <a:ext cx="459129" cy="683795"/>
          </a:xfrm>
          <a:prstGeom prst="curvedLef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2" name="箭头: 右弧形 48">
            <a:extLst>
              <a:ext uri="{FF2B5EF4-FFF2-40B4-BE49-F238E27FC236}">
                <a16:creationId xmlns:a16="http://schemas.microsoft.com/office/drawing/2014/main" id="{1C194B12-36DA-454D-A10E-4C527ADAE139}"/>
              </a:ext>
            </a:extLst>
          </p:cNvPr>
          <p:cNvSpPr/>
          <p:nvPr/>
        </p:nvSpPr>
        <p:spPr>
          <a:xfrm rot="392899" flipV="1">
            <a:off x="4904941" y="1805034"/>
            <a:ext cx="459129" cy="683795"/>
          </a:xfrm>
          <a:prstGeom prst="curvedLef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3" name="箭头: 右弧形 48">
            <a:extLst>
              <a:ext uri="{FF2B5EF4-FFF2-40B4-BE49-F238E27FC236}">
                <a16:creationId xmlns:a16="http://schemas.microsoft.com/office/drawing/2014/main" id="{943C3AA6-0779-471C-967E-1E4CAFFB1808}"/>
              </a:ext>
            </a:extLst>
          </p:cNvPr>
          <p:cNvSpPr/>
          <p:nvPr/>
        </p:nvSpPr>
        <p:spPr>
          <a:xfrm rot="9517659" flipV="1">
            <a:off x="8274075" y="1950925"/>
            <a:ext cx="459129" cy="683795"/>
          </a:xfrm>
          <a:prstGeom prst="curvedLef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5" name="箭头: 右弧形 48">
            <a:extLst>
              <a:ext uri="{FF2B5EF4-FFF2-40B4-BE49-F238E27FC236}">
                <a16:creationId xmlns:a16="http://schemas.microsoft.com/office/drawing/2014/main" id="{CC8C1383-C1CD-42A3-8867-225365EE27FE}"/>
              </a:ext>
            </a:extLst>
          </p:cNvPr>
          <p:cNvSpPr/>
          <p:nvPr/>
        </p:nvSpPr>
        <p:spPr>
          <a:xfrm rot="392899" flipV="1">
            <a:off x="10137584" y="1874303"/>
            <a:ext cx="459129" cy="683795"/>
          </a:xfrm>
          <a:prstGeom prst="curvedLef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id="{3632FC57-091A-4111-8696-C70D51948511}"/>
              </a:ext>
            </a:extLst>
          </p:cNvPr>
          <p:cNvSpPr/>
          <p:nvPr/>
        </p:nvSpPr>
        <p:spPr>
          <a:xfrm>
            <a:off x="2833145" y="5300365"/>
            <a:ext cx="900000" cy="631817"/>
          </a:xfrm>
          <a:prstGeom prst="rect">
            <a:avLst/>
          </a:prstGeom>
          <a:solidFill>
            <a:srgbClr val="046D79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kern="0" dirty="0">
                <a:latin typeface="Arial"/>
                <a:ea typeface="Microsoft YaHei"/>
              </a:rPr>
              <a:t>制砂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Microsoft YaHei"/>
                <a:cs typeface="+mn-cs"/>
              </a:rPr>
              <a:t>设备</a:t>
            </a:r>
          </a:p>
        </p:txBody>
      </p:sp>
      <p:sp>
        <p:nvSpPr>
          <p:cNvPr id="138" name="矩形 137">
            <a:extLst>
              <a:ext uri="{FF2B5EF4-FFF2-40B4-BE49-F238E27FC236}">
                <a16:creationId xmlns:a16="http://schemas.microsoft.com/office/drawing/2014/main" id="{BCA8F1C3-A552-47F3-8B9E-C555D53ACCA8}"/>
              </a:ext>
            </a:extLst>
          </p:cNvPr>
          <p:cNvSpPr/>
          <p:nvPr/>
        </p:nvSpPr>
        <p:spPr>
          <a:xfrm>
            <a:off x="3754569" y="5300365"/>
            <a:ext cx="900000" cy="631817"/>
          </a:xfrm>
          <a:prstGeom prst="rect">
            <a:avLst/>
          </a:prstGeom>
          <a:solidFill>
            <a:srgbClr val="046D79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Microsoft YaHei"/>
                <a:cs typeface="+mn-cs"/>
              </a:rPr>
              <a:t>筛分设备</a:t>
            </a:r>
          </a:p>
        </p:txBody>
      </p:sp>
      <p:sp>
        <p:nvSpPr>
          <p:cNvPr id="139" name="左大括号 138">
            <a:extLst>
              <a:ext uri="{FF2B5EF4-FFF2-40B4-BE49-F238E27FC236}">
                <a16:creationId xmlns:a16="http://schemas.microsoft.com/office/drawing/2014/main" id="{7373CF70-3F15-4768-8FAF-93EBC5B00705}"/>
              </a:ext>
            </a:extLst>
          </p:cNvPr>
          <p:cNvSpPr/>
          <p:nvPr/>
        </p:nvSpPr>
        <p:spPr>
          <a:xfrm>
            <a:off x="512644" y="1100723"/>
            <a:ext cx="401248" cy="91975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文本框 141">
            <a:extLst>
              <a:ext uri="{FF2B5EF4-FFF2-40B4-BE49-F238E27FC236}">
                <a16:creationId xmlns:a16="http://schemas.microsoft.com/office/drawing/2014/main" id="{14710634-B807-4F72-99C5-C90BF0DA6D76}"/>
              </a:ext>
            </a:extLst>
          </p:cNvPr>
          <p:cNvSpPr txBox="1"/>
          <p:nvPr/>
        </p:nvSpPr>
        <p:spPr>
          <a:xfrm>
            <a:off x="140494" y="1052736"/>
            <a:ext cx="43013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zh-CN" altLang="en-US" dirty="0"/>
              <a:t>集团决策</a:t>
            </a:r>
          </a:p>
        </p:txBody>
      </p:sp>
    </p:spTree>
    <p:extLst>
      <p:ext uri="{BB962C8B-B14F-4D97-AF65-F5344CB8AC3E}">
        <p14:creationId xmlns:p14="http://schemas.microsoft.com/office/powerpoint/2010/main" val="784894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5237FB-4AB8-44F7-93BB-764E2CE7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0C913308-F349-4B6D-A68A-DD1791B4A57B}" type="slidenum">
              <a:rPr lang="zh-CN" altLang="en-US" smtClean="0"/>
              <a:t>5</a:t>
            </a:fld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CABF21A-EA24-4EE6-8AF1-41577674DC58}"/>
              </a:ext>
            </a:extLst>
          </p:cNvPr>
          <p:cNvSpPr txBox="1"/>
          <p:nvPr/>
        </p:nvSpPr>
        <p:spPr>
          <a:xfrm>
            <a:off x="660610" y="691256"/>
            <a:ext cx="8603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中联新材数字化工厂实现路径规划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F090353-52DA-4BD5-A35D-D269987A1D5F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383841"/>
                </a:solidFill>
              </a:rPr>
              <a:t>02 </a:t>
            </a:r>
            <a:r>
              <a:rPr lang="zh-CN" altLang="en-US" b="1" dirty="0">
                <a:solidFill>
                  <a:srgbClr val="383841"/>
                </a:solidFill>
              </a:rPr>
              <a:t>数字化工厂详细规划</a:t>
            </a:r>
          </a:p>
        </p:txBody>
      </p:sp>
      <p:sp>
        <p:nvSpPr>
          <p:cNvPr id="35" name="Rectangle 26">
            <a:extLst>
              <a:ext uri="{FF2B5EF4-FFF2-40B4-BE49-F238E27FC236}">
                <a16:creationId xmlns:a16="http://schemas.microsoft.com/office/drawing/2014/main" id="{96DFE7D8-4650-4E38-AD21-FED228FCBB9D}"/>
              </a:ext>
            </a:extLst>
          </p:cNvPr>
          <p:cNvSpPr/>
          <p:nvPr/>
        </p:nvSpPr>
        <p:spPr>
          <a:xfrm>
            <a:off x="1390899" y="3276509"/>
            <a:ext cx="1882040" cy="18607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id-ID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Rectangle 26">
            <a:extLst>
              <a:ext uri="{FF2B5EF4-FFF2-40B4-BE49-F238E27FC236}">
                <a16:creationId xmlns:a16="http://schemas.microsoft.com/office/drawing/2014/main" id="{3C4268A0-2E63-478A-85CB-652467E667B1}"/>
              </a:ext>
            </a:extLst>
          </p:cNvPr>
          <p:cNvSpPr/>
          <p:nvPr/>
        </p:nvSpPr>
        <p:spPr>
          <a:xfrm>
            <a:off x="1354064" y="3281981"/>
            <a:ext cx="4106975" cy="19382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id-ID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d-ID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Rectangle 26">
            <a:extLst>
              <a:ext uri="{FF2B5EF4-FFF2-40B4-BE49-F238E27FC236}">
                <a16:creationId xmlns:a16="http://schemas.microsoft.com/office/drawing/2014/main" id="{B9AEE232-150F-46BB-94E0-C121D9BAF1E0}"/>
              </a:ext>
            </a:extLst>
          </p:cNvPr>
          <p:cNvSpPr/>
          <p:nvPr/>
        </p:nvSpPr>
        <p:spPr>
          <a:xfrm>
            <a:off x="3201519" y="3269517"/>
            <a:ext cx="2839655" cy="9233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id-ID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7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Rectangle 26">
            <a:extLst>
              <a:ext uri="{FF2B5EF4-FFF2-40B4-BE49-F238E27FC236}">
                <a16:creationId xmlns:a16="http://schemas.microsoft.com/office/drawing/2014/main" id="{73555DD2-83B1-49ED-AB0C-CF57D96BCE8D}"/>
              </a:ext>
            </a:extLst>
          </p:cNvPr>
          <p:cNvSpPr/>
          <p:nvPr/>
        </p:nvSpPr>
        <p:spPr>
          <a:xfrm>
            <a:off x="5336645" y="2807851"/>
            <a:ext cx="2108237" cy="183824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id-ID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Rectangle 26">
            <a:extLst>
              <a:ext uri="{FF2B5EF4-FFF2-40B4-BE49-F238E27FC236}">
                <a16:creationId xmlns:a16="http://schemas.microsoft.com/office/drawing/2014/main" id="{EDAE6BF3-36C3-45BF-AC4F-662B35D29A35}"/>
              </a:ext>
            </a:extLst>
          </p:cNvPr>
          <p:cNvSpPr/>
          <p:nvPr/>
        </p:nvSpPr>
        <p:spPr>
          <a:xfrm>
            <a:off x="7444882" y="2350844"/>
            <a:ext cx="2263757" cy="153266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id-ID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Rectangle 26">
            <a:extLst>
              <a:ext uri="{FF2B5EF4-FFF2-40B4-BE49-F238E27FC236}">
                <a16:creationId xmlns:a16="http://schemas.microsoft.com/office/drawing/2014/main" id="{64C9E401-2ACE-433D-8291-D7319F138140}"/>
              </a:ext>
            </a:extLst>
          </p:cNvPr>
          <p:cNvSpPr/>
          <p:nvPr/>
        </p:nvSpPr>
        <p:spPr>
          <a:xfrm>
            <a:off x="1354063" y="5141663"/>
            <a:ext cx="4010567" cy="9233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id-ID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Rectangle 26">
            <a:extLst>
              <a:ext uri="{FF2B5EF4-FFF2-40B4-BE49-F238E27FC236}">
                <a16:creationId xmlns:a16="http://schemas.microsoft.com/office/drawing/2014/main" id="{5D82FECE-833E-4A06-AB0A-FE331AB7374C}"/>
              </a:ext>
            </a:extLst>
          </p:cNvPr>
          <p:cNvSpPr/>
          <p:nvPr/>
        </p:nvSpPr>
        <p:spPr>
          <a:xfrm>
            <a:off x="5337673" y="4653650"/>
            <a:ext cx="2550894" cy="14212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id-ID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7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Rectangle 26">
            <a:extLst>
              <a:ext uri="{FF2B5EF4-FFF2-40B4-BE49-F238E27FC236}">
                <a16:creationId xmlns:a16="http://schemas.microsoft.com/office/drawing/2014/main" id="{BDC40BF5-8B87-4D0C-83EA-C727AB7347C8}"/>
              </a:ext>
            </a:extLst>
          </p:cNvPr>
          <p:cNvSpPr/>
          <p:nvPr/>
        </p:nvSpPr>
        <p:spPr>
          <a:xfrm>
            <a:off x="7448437" y="4188654"/>
            <a:ext cx="2274185" cy="18763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id-ID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7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Rectangle 26">
            <a:extLst>
              <a:ext uri="{FF2B5EF4-FFF2-40B4-BE49-F238E27FC236}">
                <a16:creationId xmlns:a16="http://schemas.microsoft.com/office/drawing/2014/main" id="{7F07B97D-9D80-4F65-B6AD-EF4692F56EAA}"/>
              </a:ext>
            </a:extLst>
          </p:cNvPr>
          <p:cNvSpPr/>
          <p:nvPr/>
        </p:nvSpPr>
        <p:spPr>
          <a:xfrm>
            <a:off x="3251826" y="2807852"/>
            <a:ext cx="2077259" cy="46166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id-ID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单线自动化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Rectangle 26">
            <a:extLst>
              <a:ext uri="{FF2B5EF4-FFF2-40B4-BE49-F238E27FC236}">
                <a16:creationId xmlns:a16="http://schemas.microsoft.com/office/drawing/2014/main" id="{860DCD0B-9AC7-4F21-8032-00BF2535953D}"/>
              </a:ext>
            </a:extLst>
          </p:cNvPr>
          <p:cNvSpPr/>
          <p:nvPr/>
        </p:nvSpPr>
        <p:spPr>
          <a:xfrm>
            <a:off x="5329085" y="2346187"/>
            <a:ext cx="2116696" cy="46166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id-ID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多线物联互联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Rectangle 26">
            <a:extLst>
              <a:ext uri="{FF2B5EF4-FFF2-40B4-BE49-F238E27FC236}">
                <a16:creationId xmlns:a16="http://schemas.microsoft.com/office/drawing/2014/main" id="{C9D0A386-BB3E-46DF-BDD0-0EEC64D7E1BD}"/>
              </a:ext>
            </a:extLst>
          </p:cNvPr>
          <p:cNvSpPr/>
          <p:nvPr/>
        </p:nvSpPr>
        <p:spPr>
          <a:xfrm>
            <a:off x="7453528" y="1889180"/>
            <a:ext cx="2253601" cy="46166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id-ID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工厂智能化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íṩḻîḑè">
            <a:extLst>
              <a:ext uri="{FF2B5EF4-FFF2-40B4-BE49-F238E27FC236}">
                <a16:creationId xmlns:a16="http://schemas.microsoft.com/office/drawing/2014/main" id="{16CC35E4-3220-4391-9C46-B3FDAC75C8CB}"/>
              </a:ext>
            </a:extLst>
          </p:cNvPr>
          <p:cNvSpPr txBox="1"/>
          <p:nvPr/>
        </p:nvSpPr>
        <p:spPr>
          <a:xfrm>
            <a:off x="3212958" y="3284984"/>
            <a:ext cx="2345131" cy="1201483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lvl="0">
              <a:lnSpc>
                <a:spcPts val="25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产线自动化控制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环境、能源监控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产线级数字化看板</a:t>
            </a:r>
            <a:endParaRPr lang="en-US" altLang="zh-CN" dirty="0"/>
          </a:p>
        </p:txBody>
      </p:sp>
      <p:sp>
        <p:nvSpPr>
          <p:cNvPr id="49" name="íṩḻîḑè">
            <a:extLst>
              <a:ext uri="{FF2B5EF4-FFF2-40B4-BE49-F238E27FC236}">
                <a16:creationId xmlns:a16="http://schemas.microsoft.com/office/drawing/2014/main" id="{95F26B4C-2C27-4B5E-AC82-D5F55142CECE}"/>
              </a:ext>
            </a:extLst>
          </p:cNvPr>
          <p:cNvSpPr txBox="1"/>
          <p:nvPr/>
        </p:nvSpPr>
        <p:spPr>
          <a:xfrm>
            <a:off x="7392144" y="2373300"/>
            <a:ext cx="2551908" cy="1127708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noAutofit/>
          </a:bodyPr>
          <a:lstStyle>
            <a:defPPr>
              <a:defRPr lang="zh-CN"/>
            </a:defPPr>
            <a:lvl1pPr lvl="0">
              <a:lnSpc>
                <a:spcPts val="25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无人值守上料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工厂智能物流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  <p:sp>
        <p:nvSpPr>
          <p:cNvPr id="50" name="íṩḻîḑè">
            <a:extLst>
              <a:ext uri="{FF2B5EF4-FFF2-40B4-BE49-F238E27FC236}">
                <a16:creationId xmlns:a16="http://schemas.microsoft.com/office/drawing/2014/main" id="{00E9CB99-138B-4B48-8AF7-7C78D82FD7F0}"/>
              </a:ext>
            </a:extLst>
          </p:cNvPr>
          <p:cNvSpPr txBox="1"/>
          <p:nvPr/>
        </p:nvSpPr>
        <p:spPr>
          <a:xfrm>
            <a:off x="3189392" y="5157107"/>
            <a:ext cx="2274184" cy="906252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Autofit/>
          </a:bodyPr>
          <a:lstStyle>
            <a:defPPr>
              <a:defRPr lang="zh-CN"/>
            </a:defPPr>
            <a:lvl1pPr lvl="0">
              <a:lnSpc>
                <a:spcPts val="25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工厂</a:t>
            </a:r>
            <a:r>
              <a:rPr lang="en-US" altLang="zh-CN" dirty="0"/>
              <a:t>SAP</a:t>
            </a:r>
            <a:r>
              <a:rPr lang="zh-CN" altLang="en-US" dirty="0"/>
              <a:t>模板打造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数字化工厂平台试点建设</a:t>
            </a:r>
            <a:endParaRPr lang="en-US" altLang="zh-CN" dirty="0"/>
          </a:p>
        </p:txBody>
      </p:sp>
      <p:sp>
        <p:nvSpPr>
          <p:cNvPr id="51" name="íṩḻîḑè">
            <a:extLst>
              <a:ext uri="{FF2B5EF4-FFF2-40B4-BE49-F238E27FC236}">
                <a16:creationId xmlns:a16="http://schemas.microsoft.com/office/drawing/2014/main" id="{66E194D3-E768-4BB4-909A-FFBA6820B604}"/>
              </a:ext>
            </a:extLst>
          </p:cNvPr>
          <p:cNvSpPr txBox="1"/>
          <p:nvPr/>
        </p:nvSpPr>
        <p:spPr>
          <a:xfrm>
            <a:off x="5273756" y="4680665"/>
            <a:ext cx="2178694" cy="1403014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Autofit/>
          </a:bodyPr>
          <a:lstStyle>
            <a:defPPr>
              <a:defRPr lang="zh-CN"/>
            </a:defPPr>
            <a:lvl1pPr lvl="0">
              <a:lnSpc>
                <a:spcPts val="25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工厂</a:t>
            </a:r>
            <a:r>
              <a:rPr lang="en-US" altLang="zh-CN" dirty="0"/>
              <a:t>SAP</a:t>
            </a:r>
            <a:r>
              <a:rPr lang="zh-CN" altLang="en-US" dirty="0"/>
              <a:t>复制推广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数字化工厂平台模板打造</a:t>
            </a:r>
            <a:endParaRPr lang="en-US" altLang="zh-CN" dirty="0"/>
          </a:p>
        </p:txBody>
      </p:sp>
      <p:sp>
        <p:nvSpPr>
          <p:cNvPr id="52" name="íṩḻîḑè">
            <a:extLst>
              <a:ext uri="{FF2B5EF4-FFF2-40B4-BE49-F238E27FC236}">
                <a16:creationId xmlns:a16="http://schemas.microsoft.com/office/drawing/2014/main" id="{AC57275D-7031-4A19-8905-3C5579BB36ED}"/>
              </a:ext>
            </a:extLst>
          </p:cNvPr>
          <p:cNvSpPr txBox="1"/>
          <p:nvPr/>
        </p:nvSpPr>
        <p:spPr>
          <a:xfrm>
            <a:off x="7392144" y="4149264"/>
            <a:ext cx="2258758" cy="1646383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Autofit/>
          </a:bodyPr>
          <a:lstStyle/>
          <a:p>
            <a:pPr marL="285750" indent="-285750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多工厂物联互联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数字化工厂平台模板快速复制</a:t>
            </a:r>
            <a:endParaRPr lang="en-US" altLang="zh-CN" sz="1600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113F788B-06EA-4348-AB1B-9E772B95B469}"/>
              </a:ext>
            </a:extLst>
          </p:cNvPr>
          <p:cNvSpPr/>
          <p:nvPr/>
        </p:nvSpPr>
        <p:spPr>
          <a:xfrm>
            <a:off x="3011275" y="1963735"/>
            <a:ext cx="130167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1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第一步</a:t>
            </a:r>
            <a:endParaRPr lang="zh-CN" altLang="en-US" sz="2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15F81ED5-676C-4ACA-A710-033EB2110271}"/>
              </a:ext>
            </a:extLst>
          </p:cNvPr>
          <p:cNvSpPr/>
          <p:nvPr/>
        </p:nvSpPr>
        <p:spPr>
          <a:xfrm>
            <a:off x="4758432" y="1561357"/>
            <a:ext cx="130167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1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第二步</a:t>
            </a:r>
            <a:endParaRPr lang="zh-CN" altLang="en-US" sz="2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919ACB2D-73BE-4C79-B6D1-750D2A1B8730}"/>
              </a:ext>
            </a:extLst>
          </p:cNvPr>
          <p:cNvSpPr/>
          <p:nvPr/>
        </p:nvSpPr>
        <p:spPr>
          <a:xfrm>
            <a:off x="6591911" y="1111537"/>
            <a:ext cx="130167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1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第三步</a:t>
            </a:r>
            <a:endParaRPr lang="zh-CN" altLang="en-US" sz="2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65286D49-FFD4-4BBD-8ECD-3D44E17B307E}"/>
              </a:ext>
            </a:extLst>
          </p:cNvPr>
          <p:cNvCxnSpPr/>
          <p:nvPr/>
        </p:nvCxnSpPr>
        <p:spPr>
          <a:xfrm flipH="1">
            <a:off x="3251826" y="3269517"/>
            <a:ext cx="1" cy="2772011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8">
            <a:extLst>
              <a:ext uri="{FF2B5EF4-FFF2-40B4-BE49-F238E27FC236}">
                <a16:creationId xmlns:a16="http://schemas.microsoft.com/office/drawing/2014/main" id="{3D347D0D-2DC5-4FDD-8A9E-068904109923}"/>
              </a:ext>
            </a:extLst>
          </p:cNvPr>
          <p:cNvSpPr txBox="1"/>
          <p:nvPr/>
        </p:nvSpPr>
        <p:spPr>
          <a:xfrm>
            <a:off x="704049" y="1475167"/>
            <a:ext cx="38154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endParaRPr lang="en-US" altLang="zh-CN" sz="28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8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</a:t>
            </a:r>
          </a:p>
        </p:txBody>
      </p:sp>
      <p:sp>
        <p:nvSpPr>
          <p:cNvPr id="61" name="文本框 59">
            <a:extLst>
              <a:ext uri="{FF2B5EF4-FFF2-40B4-BE49-F238E27FC236}">
                <a16:creationId xmlns:a16="http://schemas.microsoft.com/office/drawing/2014/main" id="{1C076C31-31C9-401A-8377-42A72A5A211A}"/>
              </a:ext>
            </a:extLst>
          </p:cNvPr>
          <p:cNvSpPr txBox="1"/>
          <p:nvPr/>
        </p:nvSpPr>
        <p:spPr>
          <a:xfrm>
            <a:off x="695400" y="4349991"/>
            <a:ext cx="38154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</a:t>
            </a:r>
            <a:endParaRPr lang="en-US" altLang="zh-CN" sz="28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8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</a:t>
            </a:r>
          </a:p>
        </p:txBody>
      </p:sp>
      <p:sp>
        <p:nvSpPr>
          <p:cNvPr id="62" name="文本框 60">
            <a:extLst>
              <a:ext uri="{FF2B5EF4-FFF2-40B4-BE49-F238E27FC236}">
                <a16:creationId xmlns:a16="http://schemas.microsoft.com/office/drawing/2014/main" id="{A902BCCE-5737-4566-A3F4-52040C93942D}"/>
              </a:ext>
            </a:extLst>
          </p:cNvPr>
          <p:cNvSpPr txBox="1"/>
          <p:nvPr/>
        </p:nvSpPr>
        <p:spPr>
          <a:xfrm>
            <a:off x="5303912" y="2819959"/>
            <a:ext cx="2542514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智能上料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工厂全设备链物联</a:t>
            </a:r>
          </a:p>
        </p:txBody>
      </p:sp>
      <p:sp>
        <p:nvSpPr>
          <p:cNvPr id="63" name="右弧形箭头 99">
            <a:extLst>
              <a:ext uri="{FF2B5EF4-FFF2-40B4-BE49-F238E27FC236}">
                <a16:creationId xmlns:a16="http://schemas.microsoft.com/office/drawing/2014/main" id="{01C1CF5D-22CD-429C-BA7B-E5C2B0E09ECE}"/>
              </a:ext>
            </a:extLst>
          </p:cNvPr>
          <p:cNvSpPr/>
          <p:nvPr/>
        </p:nvSpPr>
        <p:spPr bwMode="auto">
          <a:xfrm rot="14337957">
            <a:off x="3162862" y="2026415"/>
            <a:ext cx="444435" cy="1298597"/>
          </a:xfrm>
          <a:prstGeom prst="curvedLeftArrow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9525" algn="ctr">
            <a:noFill/>
            <a:miter lim="800000"/>
          </a:ln>
        </p:spPr>
        <p:txBody>
          <a:bodyPr wrap="none" rtlCol="0" anchor="ctr"/>
          <a:lstStyle/>
          <a:p>
            <a:pPr algn="ctr"/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右弧形箭头 100">
            <a:extLst>
              <a:ext uri="{FF2B5EF4-FFF2-40B4-BE49-F238E27FC236}">
                <a16:creationId xmlns:a16="http://schemas.microsoft.com/office/drawing/2014/main" id="{121F43E2-656D-42D0-AE46-89807F240665}"/>
              </a:ext>
            </a:extLst>
          </p:cNvPr>
          <p:cNvSpPr/>
          <p:nvPr/>
        </p:nvSpPr>
        <p:spPr bwMode="auto">
          <a:xfrm rot="14337957">
            <a:off x="5095345" y="1583696"/>
            <a:ext cx="444435" cy="1298597"/>
          </a:xfrm>
          <a:prstGeom prst="curvedLeftArrow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9525" algn="ctr">
            <a:noFill/>
            <a:miter lim="800000"/>
          </a:ln>
        </p:spPr>
        <p:txBody>
          <a:bodyPr wrap="none" rtlCol="0" anchor="ctr"/>
          <a:lstStyle/>
          <a:p>
            <a:pPr algn="ctr"/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右弧形箭头 101">
            <a:extLst>
              <a:ext uri="{FF2B5EF4-FFF2-40B4-BE49-F238E27FC236}">
                <a16:creationId xmlns:a16="http://schemas.microsoft.com/office/drawing/2014/main" id="{BE5157DD-0AD6-44B6-BBB9-6A7573F9135D}"/>
              </a:ext>
            </a:extLst>
          </p:cNvPr>
          <p:cNvSpPr/>
          <p:nvPr/>
        </p:nvSpPr>
        <p:spPr bwMode="auto">
          <a:xfrm rot="14337957">
            <a:off x="6972730" y="1146667"/>
            <a:ext cx="444435" cy="1298597"/>
          </a:xfrm>
          <a:prstGeom prst="curvedLeftArrow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9525" algn="ctr">
            <a:noFill/>
            <a:miter lim="800000"/>
          </a:ln>
        </p:spPr>
        <p:txBody>
          <a:bodyPr wrap="none" rtlCol="0" anchor="ctr"/>
          <a:lstStyle/>
          <a:p>
            <a:pPr algn="ctr"/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Rectangle 26">
            <a:extLst>
              <a:ext uri="{FF2B5EF4-FFF2-40B4-BE49-F238E27FC236}">
                <a16:creationId xmlns:a16="http://schemas.microsoft.com/office/drawing/2014/main" id="{6E7207FC-A06E-4C58-BDDD-527E2B0F4E8D}"/>
              </a:ext>
            </a:extLst>
          </p:cNvPr>
          <p:cNvSpPr/>
          <p:nvPr/>
        </p:nvSpPr>
        <p:spPr>
          <a:xfrm>
            <a:off x="1343472" y="3809148"/>
            <a:ext cx="1699249" cy="91744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id-ID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自动化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产线升级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Rectangle 26">
            <a:extLst>
              <a:ext uri="{FF2B5EF4-FFF2-40B4-BE49-F238E27FC236}">
                <a16:creationId xmlns:a16="http://schemas.microsoft.com/office/drawing/2014/main" id="{1B9A84DD-4A0A-4D62-8703-4841D3E143A8}"/>
              </a:ext>
            </a:extLst>
          </p:cNvPr>
          <p:cNvSpPr/>
          <p:nvPr/>
        </p:nvSpPr>
        <p:spPr>
          <a:xfrm>
            <a:off x="1354062" y="5177427"/>
            <a:ext cx="1731343" cy="8769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id-ID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数字化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技术升级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8" name="直接箭头连接符 67">
            <a:extLst>
              <a:ext uri="{FF2B5EF4-FFF2-40B4-BE49-F238E27FC236}">
                <a16:creationId xmlns:a16="http://schemas.microsoft.com/office/drawing/2014/main" id="{0E006A82-5A6A-4D63-9B5D-170BDEC348FF}"/>
              </a:ext>
            </a:extLst>
          </p:cNvPr>
          <p:cNvCxnSpPr>
            <a:cxnSpLocks/>
          </p:cNvCxnSpPr>
          <p:nvPr/>
        </p:nvCxnSpPr>
        <p:spPr>
          <a:xfrm>
            <a:off x="1348021" y="6063359"/>
            <a:ext cx="8348741" cy="10608"/>
          </a:xfrm>
          <a:prstGeom prst="straightConnector1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CE924A60-0486-45DE-A34D-6C687F286887}"/>
              </a:ext>
            </a:extLst>
          </p:cNvPr>
          <p:cNvCxnSpPr/>
          <p:nvPr/>
        </p:nvCxnSpPr>
        <p:spPr>
          <a:xfrm>
            <a:off x="9715785" y="6081126"/>
            <a:ext cx="844711" cy="5757"/>
          </a:xfrm>
          <a:prstGeom prst="straightConnector1">
            <a:avLst/>
          </a:prstGeom>
          <a:ln w="38100"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323CD2C6-6925-44AC-B6C8-62B6C23452AC}"/>
              </a:ext>
            </a:extLst>
          </p:cNvPr>
          <p:cNvGrpSpPr/>
          <p:nvPr/>
        </p:nvGrpSpPr>
        <p:grpSpPr>
          <a:xfrm>
            <a:off x="7342513" y="5990910"/>
            <a:ext cx="260412" cy="216000"/>
            <a:chOff x="3001715" y="3354413"/>
            <a:chExt cx="339485" cy="339504"/>
          </a:xfrm>
        </p:grpSpPr>
        <p:sp>
          <p:nvSpPr>
            <p:cNvPr id="71" name="Freeform 50">
              <a:extLst>
                <a:ext uri="{FF2B5EF4-FFF2-40B4-BE49-F238E27FC236}">
                  <a16:creationId xmlns:a16="http://schemas.microsoft.com/office/drawing/2014/main" id="{9894E29E-3DCE-42CA-81EA-97F8BB45781D}"/>
                </a:ext>
              </a:extLst>
            </p:cNvPr>
            <p:cNvSpPr/>
            <p:nvPr/>
          </p:nvSpPr>
          <p:spPr>
            <a:xfrm>
              <a:off x="3001715" y="3354413"/>
              <a:ext cx="339485" cy="339504"/>
            </a:xfrm>
            <a:custGeom>
              <a:avLst/>
              <a:gdLst/>
              <a:ahLst/>
              <a:cxnLst>
                <a:cxn ang="0">
                  <a:pos x="338789" y="171839"/>
                </a:cxn>
                <a:cxn ang="0">
                  <a:pos x="338789" y="171839"/>
                </a:cxn>
                <a:cxn ang="0">
                  <a:pos x="171829" y="338808"/>
                </a:cxn>
                <a:cxn ang="0">
                  <a:pos x="0" y="171839"/>
                </a:cxn>
                <a:cxn ang="0">
                  <a:pos x="171829" y="0"/>
                </a:cxn>
                <a:cxn ang="0">
                  <a:pos x="338789" y="171839"/>
                </a:cxn>
              </a:cxnLst>
              <a:rect l="0" t="0" r="0" b="0"/>
              <a:pathLst>
                <a:path w="488" h="488">
                  <a:moveTo>
                    <a:pt x="487" y="247"/>
                  </a:moveTo>
                  <a:lnTo>
                    <a:pt x="487" y="247"/>
                  </a:lnTo>
                  <a:cubicBezTo>
                    <a:pt x="487" y="383"/>
                    <a:pt x="383" y="487"/>
                    <a:pt x="247" y="487"/>
                  </a:cubicBezTo>
                  <a:cubicBezTo>
                    <a:pt x="111" y="487"/>
                    <a:pt x="0" y="383"/>
                    <a:pt x="0" y="247"/>
                  </a:cubicBezTo>
                  <a:cubicBezTo>
                    <a:pt x="0" y="110"/>
                    <a:pt x="111" y="0"/>
                    <a:pt x="247" y="0"/>
                  </a:cubicBezTo>
                  <a:cubicBezTo>
                    <a:pt x="383" y="0"/>
                    <a:pt x="487" y="110"/>
                    <a:pt x="487" y="247"/>
                  </a:cubicBezTo>
                </a:path>
              </a:pathLst>
            </a:custGeom>
            <a:solidFill>
              <a:schemeClr val="accent2"/>
            </a:solidFill>
            <a:ln w="9525">
              <a:noFill/>
            </a:ln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700" b="1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" name="Freeform 53">
              <a:extLst>
                <a:ext uri="{FF2B5EF4-FFF2-40B4-BE49-F238E27FC236}">
                  <a16:creationId xmlns:a16="http://schemas.microsoft.com/office/drawing/2014/main" id="{0C883F65-6143-46C6-A7DE-5A8305167B46}"/>
                </a:ext>
              </a:extLst>
            </p:cNvPr>
            <p:cNvSpPr/>
            <p:nvPr/>
          </p:nvSpPr>
          <p:spPr>
            <a:xfrm>
              <a:off x="3105699" y="3452288"/>
              <a:ext cx="134569" cy="134579"/>
            </a:xfrm>
            <a:custGeom>
              <a:avLst/>
              <a:gdLst/>
              <a:ahLst/>
              <a:cxnLst>
                <a:cxn ang="0">
                  <a:pos x="133882" y="66944"/>
                </a:cxn>
                <a:cxn ang="0">
                  <a:pos x="133882" y="66944"/>
                </a:cxn>
                <a:cxn ang="0">
                  <a:pos x="66598" y="133889"/>
                </a:cxn>
                <a:cxn ang="0">
                  <a:pos x="0" y="66944"/>
                </a:cxn>
                <a:cxn ang="0">
                  <a:pos x="66598" y="0"/>
                </a:cxn>
                <a:cxn ang="0">
                  <a:pos x="133882" y="66944"/>
                </a:cxn>
              </a:cxnLst>
              <a:rect l="0" t="0" r="0" b="0"/>
              <a:pathLst>
                <a:path w="196" h="195">
                  <a:moveTo>
                    <a:pt x="195" y="97"/>
                  </a:moveTo>
                  <a:lnTo>
                    <a:pt x="195" y="97"/>
                  </a:lnTo>
                  <a:cubicBezTo>
                    <a:pt x="195" y="155"/>
                    <a:pt x="149" y="194"/>
                    <a:pt x="97" y="194"/>
                  </a:cubicBezTo>
                  <a:cubicBezTo>
                    <a:pt x="45" y="194"/>
                    <a:pt x="0" y="155"/>
                    <a:pt x="0" y="97"/>
                  </a:cubicBezTo>
                  <a:cubicBezTo>
                    <a:pt x="0" y="45"/>
                    <a:pt x="45" y="0"/>
                    <a:pt x="97" y="0"/>
                  </a:cubicBezTo>
                  <a:cubicBezTo>
                    <a:pt x="149" y="0"/>
                    <a:pt x="195" y="45"/>
                    <a:pt x="195" y="97"/>
                  </a:cubicBezTo>
                </a:path>
              </a:pathLst>
            </a:custGeom>
            <a:solidFill>
              <a:schemeClr val="bg1">
                <a:alpha val="100000"/>
              </a:schemeClr>
            </a:solidFill>
            <a:ln w="9525">
              <a:noFill/>
            </a:ln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700" b="1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CCAB7727-5D93-4E4C-80A7-394724163C2E}"/>
              </a:ext>
            </a:extLst>
          </p:cNvPr>
          <p:cNvGrpSpPr/>
          <p:nvPr/>
        </p:nvGrpSpPr>
        <p:grpSpPr>
          <a:xfrm>
            <a:off x="5222590" y="5973126"/>
            <a:ext cx="260412" cy="216000"/>
            <a:chOff x="3001715" y="3354413"/>
            <a:chExt cx="339485" cy="339504"/>
          </a:xfrm>
        </p:grpSpPr>
        <p:sp>
          <p:nvSpPr>
            <p:cNvPr id="74" name="Freeform 50">
              <a:extLst>
                <a:ext uri="{FF2B5EF4-FFF2-40B4-BE49-F238E27FC236}">
                  <a16:creationId xmlns:a16="http://schemas.microsoft.com/office/drawing/2014/main" id="{166D9EA8-88A5-4FB6-B6C0-00E577CA6053}"/>
                </a:ext>
              </a:extLst>
            </p:cNvPr>
            <p:cNvSpPr/>
            <p:nvPr/>
          </p:nvSpPr>
          <p:spPr>
            <a:xfrm>
              <a:off x="3001715" y="3354413"/>
              <a:ext cx="339485" cy="339504"/>
            </a:xfrm>
            <a:custGeom>
              <a:avLst/>
              <a:gdLst/>
              <a:ahLst/>
              <a:cxnLst>
                <a:cxn ang="0">
                  <a:pos x="338789" y="171839"/>
                </a:cxn>
                <a:cxn ang="0">
                  <a:pos x="338789" y="171839"/>
                </a:cxn>
                <a:cxn ang="0">
                  <a:pos x="171829" y="338808"/>
                </a:cxn>
                <a:cxn ang="0">
                  <a:pos x="0" y="171839"/>
                </a:cxn>
                <a:cxn ang="0">
                  <a:pos x="171829" y="0"/>
                </a:cxn>
                <a:cxn ang="0">
                  <a:pos x="338789" y="171839"/>
                </a:cxn>
              </a:cxnLst>
              <a:rect l="0" t="0" r="0" b="0"/>
              <a:pathLst>
                <a:path w="488" h="488">
                  <a:moveTo>
                    <a:pt x="487" y="247"/>
                  </a:moveTo>
                  <a:lnTo>
                    <a:pt x="487" y="247"/>
                  </a:lnTo>
                  <a:cubicBezTo>
                    <a:pt x="487" y="383"/>
                    <a:pt x="383" y="487"/>
                    <a:pt x="247" y="487"/>
                  </a:cubicBezTo>
                  <a:cubicBezTo>
                    <a:pt x="111" y="487"/>
                    <a:pt x="0" y="383"/>
                    <a:pt x="0" y="247"/>
                  </a:cubicBezTo>
                  <a:cubicBezTo>
                    <a:pt x="0" y="110"/>
                    <a:pt x="111" y="0"/>
                    <a:pt x="247" y="0"/>
                  </a:cubicBezTo>
                  <a:cubicBezTo>
                    <a:pt x="383" y="0"/>
                    <a:pt x="487" y="110"/>
                    <a:pt x="487" y="247"/>
                  </a:cubicBezTo>
                </a:path>
              </a:pathLst>
            </a:custGeom>
            <a:solidFill>
              <a:schemeClr val="accent2"/>
            </a:solidFill>
            <a:ln w="9525">
              <a:noFill/>
            </a:ln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700" b="1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" name="Freeform 53">
              <a:extLst>
                <a:ext uri="{FF2B5EF4-FFF2-40B4-BE49-F238E27FC236}">
                  <a16:creationId xmlns:a16="http://schemas.microsoft.com/office/drawing/2014/main" id="{6002974A-BC11-4996-AABB-EFE8EC97E096}"/>
                </a:ext>
              </a:extLst>
            </p:cNvPr>
            <p:cNvSpPr/>
            <p:nvPr/>
          </p:nvSpPr>
          <p:spPr>
            <a:xfrm>
              <a:off x="3105699" y="3452288"/>
              <a:ext cx="134569" cy="134579"/>
            </a:xfrm>
            <a:custGeom>
              <a:avLst/>
              <a:gdLst/>
              <a:ahLst/>
              <a:cxnLst>
                <a:cxn ang="0">
                  <a:pos x="133882" y="66944"/>
                </a:cxn>
                <a:cxn ang="0">
                  <a:pos x="133882" y="66944"/>
                </a:cxn>
                <a:cxn ang="0">
                  <a:pos x="66598" y="133889"/>
                </a:cxn>
                <a:cxn ang="0">
                  <a:pos x="0" y="66944"/>
                </a:cxn>
                <a:cxn ang="0">
                  <a:pos x="66598" y="0"/>
                </a:cxn>
                <a:cxn ang="0">
                  <a:pos x="133882" y="66944"/>
                </a:cxn>
              </a:cxnLst>
              <a:rect l="0" t="0" r="0" b="0"/>
              <a:pathLst>
                <a:path w="196" h="195">
                  <a:moveTo>
                    <a:pt x="195" y="97"/>
                  </a:moveTo>
                  <a:lnTo>
                    <a:pt x="195" y="97"/>
                  </a:lnTo>
                  <a:cubicBezTo>
                    <a:pt x="195" y="155"/>
                    <a:pt x="149" y="194"/>
                    <a:pt x="97" y="194"/>
                  </a:cubicBezTo>
                  <a:cubicBezTo>
                    <a:pt x="45" y="194"/>
                    <a:pt x="0" y="155"/>
                    <a:pt x="0" y="97"/>
                  </a:cubicBezTo>
                  <a:cubicBezTo>
                    <a:pt x="0" y="45"/>
                    <a:pt x="45" y="0"/>
                    <a:pt x="97" y="0"/>
                  </a:cubicBezTo>
                  <a:cubicBezTo>
                    <a:pt x="149" y="0"/>
                    <a:pt x="195" y="45"/>
                    <a:pt x="195" y="97"/>
                  </a:cubicBezTo>
                </a:path>
              </a:pathLst>
            </a:custGeom>
            <a:solidFill>
              <a:schemeClr val="bg1">
                <a:alpha val="100000"/>
              </a:schemeClr>
            </a:solidFill>
            <a:ln w="9525">
              <a:noFill/>
            </a:ln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700" b="1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5E07AF72-62F3-4448-9E2E-F6709042423B}"/>
              </a:ext>
            </a:extLst>
          </p:cNvPr>
          <p:cNvGrpSpPr/>
          <p:nvPr/>
        </p:nvGrpSpPr>
        <p:grpSpPr>
          <a:xfrm>
            <a:off x="9591246" y="5982008"/>
            <a:ext cx="260412" cy="216000"/>
            <a:chOff x="3001715" y="3354413"/>
            <a:chExt cx="339485" cy="339504"/>
          </a:xfrm>
        </p:grpSpPr>
        <p:sp>
          <p:nvSpPr>
            <p:cNvPr id="77" name="Freeform 50">
              <a:extLst>
                <a:ext uri="{FF2B5EF4-FFF2-40B4-BE49-F238E27FC236}">
                  <a16:creationId xmlns:a16="http://schemas.microsoft.com/office/drawing/2014/main" id="{9992B623-8A79-43D5-9157-CD12C3BED783}"/>
                </a:ext>
              </a:extLst>
            </p:cNvPr>
            <p:cNvSpPr/>
            <p:nvPr/>
          </p:nvSpPr>
          <p:spPr>
            <a:xfrm>
              <a:off x="3001715" y="3354413"/>
              <a:ext cx="339485" cy="339504"/>
            </a:xfrm>
            <a:custGeom>
              <a:avLst/>
              <a:gdLst/>
              <a:ahLst/>
              <a:cxnLst>
                <a:cxn ang="0">
                  <a:pos x="338789" y="171839"/>
                </a:cxn>
                <a:cxn ang="0">
                  <a:pos x="338789" y="171839"/>
                </a:cxn>
                <a:cxn ang="0">
                  <a:pos x="171829" y="338808"/>
                </a:cxn>
                <a:cxn ang="0">
                  <a:pos x="0" y="171839"/>
                </a:cxn>
                <a:cxn ang="0">
                  <a:pos x="171829" y="0"/>
                </a:cxn>
                <a:cxn ang="0">
                  <a:pos x="338789" y="171839"/>
                </a:cxn>
              </a:cxnLst>
              <a:rect l="0" t="0" r="0" b="0"/>
              <a:pathLst>
                <a:path w="488" h="488">
                  <a:moveTo>
                    <a:pt x="487" y="247"/>
                  </a:moveTo>
                  <a:lnTo>
                    <a:pt x="487" y="247"/>
                  </a:lnTo>
                  <a:cubicBezTo>
                    <a:pt x="487" y="383"/>
                    <a:pt x="383" y="487"/>
                    <a:pt x="247" y="487"/>
                  </a:cubicBezTo>
                  <a:cubicBezTo>
                    <a:pt x="111" y="487"/>
                    <a:pt x="0" y="383"/>
                    <a:pt x="0" y="247"/>
                  </a:cubicBezTo>
                  <a:cubicBezTo>
                    <a:pt x="0" y="110"/>
                    <a:pt x="111" y="0"/>
                    <a:pt x="247" y="0"/>
                  </a:cubicBezTo>
                  <a:cubicBezTo>
                    <a:pt x="383" y="0"/>
                    <a:pt x="487" y="110"/>
                    <a:pt x="487" y="247"/>
                  </a:cubicBezTo>
                </a:path>
              </a:pathLst>
            </a:custGeom>
            <a:solidFill>
              <a:schemeClr val="accent2"/>
            </a:solidFill>
            <a:ln w="9525">
              <a:noFill/>
            </a:ln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700" b="1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" name="Freeform 53">
              <a:extLst>
                <a:ext uri="{FF2B5EF4-FFF2-40B4-BE49-F238E27FC236}">
                  <a16:creationId xmlns:a16="http://schemas.microsoft.com/office/drawing/2014/main" id="{47394FA9-C20E-48D2-91F3-236824180F8C}"/>
                </a:ext>
              </a:extLst>
            </p:cNvPr>
            <p:cNvSpPr/>
            <p:nvPr/>
          </p:nvSpPr>
          <p:spPr>
            <a:xfrm>
              <a:off x="3105699" y="3452288"/>
              <a:ext cx="134569" cy="134579"/>
            </a:xfrm>
            <a:custGeom>
              <a:avLst/>
              <a:gdLst/>
              <a:ahLst/>
              <a:cxnLst>
                <a:cxn ang="0">
                  <a:pos x="133882" y="66944"/>
                </a:cxn>
                <a:cxn ang="0">
                  <a:pos x="133882" y="66944"/>
                </a:cxn>
                <a:cxn ang="0">
                  <a:pos x="66598" y="133889"/>
                </a:cxn>
                <a:cxn ang="0">
                  <a:pos x="0" y="66944"/>
                </a:cxn>
                <a:cxn ang="0">
                  <a:pos x="66598" y="0"/>
                </a:cxn>
                <a:cxn ang="0">
                  <a:pos x="133882" y="66944"/>
                </a:cxn>
              </a:cxnLst>
              <a:rect l="0" t="0" r="0" b="0"/>
              <a:pathLst>
                <a:path w="196" h="195">
                  <a:moveTo>
                    <a:pt x="195" y="97"/>
                  </a:moveTo>
                  <a:lnTo>
                    <a:pt x="195" y="97"/>
                  </a:lnTo>
                  <a:cubicBezTo>
                    <a:pt x="195" y="155"/>
                    <a:pt x="149" y="194"/>
                    <a:pt x="97" y="194"/>
                  </a:cubicBezTo>
                  <a:cubicBezTo>
                    <a:pt x="45" y="194"/>
                    <a:pt x="0" y="155"/>
                    <a:pt x="0" y="97"/>
                  </a:cubicBezTo>
                  <a:cubicBezTo>
                    <a:pt x="0" y="45"/>
                    <a:pt x="45" y="0"/>
                    <a:pt x="97" y="0"/>
                  </a:cubicBezTo>
                  <a:cubicBezTo>
                    <a:pt x="149" y="0"/>
                    <a:pt x="195" y="45"/>
                    <a:pt x="195" y="97"/>
                  </a:cubicBezTo>
                </a:path>
              </a:pathLst>
            </a:custGeom>
            <a:solidFill>
              <a:schemeClr val="bg1">
                <a:alpha val="100000"/>
              </a:schemeClr>
            </a:solidFill>
            <a:ln w="9525">
              <a:noFill/>
            </a:ln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700" b="1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A78A2654-5150-416F-9F3F-6C211818B3E0}"/>
              </a:ext>
            </a:extLst>
          </p:cNvPr>
          <p:cNvCxnSpPr>
            <a:cxnSpLocks/>
          </p:cNvCxnSpPr>
          <p:nvPr/>
        </p:nvCxnSpPr>
        <p:spPr>
          <a:xfrm>
            <a:off x="1348021" y="3276509"/>
            <a:ext cx="0" cy="2788484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tangle 26">
            <a:extLst>
              <a:ext uri="{FF2B5EF4-FFF2-40B4-BE49-F238E27FC236}">
                <a16:creationId xmlns:a16="http://schemas.microsoft.com/office/drawing/2014/main" id="{CC67F128-E6F0-4BEB-85CC-D4F32291BF5B}"/>
              </a:ext>
            </a:extLst>
          </p:cNvPr>
          <p:cNvSpPr/>
          <p:nvPr/>
        </p:nvSpPr>
        <p:spPr>
          <a:xfrm>
            <a:off x="3267419" y="4663101"/>
            <a:ext cx="2077259" cy="46166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id-ID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工厂数字化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3" name="Rectangle 26">
            <a:extLst>
              <a:ext uri="{FF2B5EF4-FFF2-40B4-BE49-F238E27FC236}">
                <a16:creationId xmlns:a16="http://schemas.microsoft.com/office/drawing/2014/main" id="{A2D9B4AF-B36A-417C-8DE3-C02DB672CBD2}"/>
              </a:ext>
            </a:extLst>
          </p:cNvPr>
          <p:cNvSpPr/>
          <p:nvPr/>
        </p:nvSpPr>
        <p:spPr>
          <a:xfrm>
            <a:off x="5344678" y="4171949"/>
            <a:ext cx="2116696" cy="46166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id-ID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工厂物联互联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4" name="Rectangle 26">
            <a:extLst>
              <a:ext uri="{FF2B5EF4-FFF2-40B4-BE49-F238E27FC236}">
                <a16:creationId xmlns:a16="http://schemas.microsoft.com/office/drawing/2014/main" id="{9C59C2E8-C079-456C-8613-2F3F9AB01A94}"/>
              </a:ext>
            </a:extLst>
          </p:cNvPr>
          <p:cNvSpPr/>
          <p:nvPr/>
        </p:nvSpPr>
        <p:spPr>
          <a:xfrm>
            <a:off x="7459943" y="3725324"/>
            <a:ext cx="2253601" cy="46166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id-ID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数字新材</a:t>
            </a:r>
            <a:endParaRPr kumimoji="0" lang="id-ID" altLang="zh-CN" sz="1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5" name="矩形 114">
            <a:extLst>
              <a:ext uri="{FF2B5EF4-FFF2-40B4-BE49-F238E27FC236}">
                <a16:creationId xmlns:a16="http://schemas.microsoft.com/office/drawing/2014/main" id="{FB9E801D-324D-49C2-9D05-DC92CBBFB7A8}"/>
              </a:ext>
            </a:extLst>
          </p:cNvPr>
          <p:cNvSpPr/>
          <p:nvPr/>
        </p:nvSpPr>
        <p:spPr>
          <a:xfrm>
            <a:off x="4799856" y="6156012"/>
            <a:ext cx="11063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2022.12</a:t>
            </a:r>
          </a:p>
        </p:txBody>
      </p:sp>
      <p:sp>
        <p:nvSpPr>
          <p:cNvPr id="116" name="矩形 115">
            <a:extLst>
              <a:ext uri="{FF2B5EF4-FFF2-40B4-BE49-F238E27FC236}">
                <a16:creationId xmlns:a16="http://schemas.microsoft.com/office/drawing/2014/main" id="{DC0661F1-35E7-49C4-9956-C74F5694D0F0}"/>
              </a:ext>
            </a:extLst>
          </p:cNvPr>
          <p:cNvSpPr/>
          <p:nvPr/>
        </p:nvSpPr>
        <p:spPr>
          <a:xfrm>
            <a:off x="6912754" y="6156012"/>
            <a:ext cx="11063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2023.12</a:t>
            </a:r>
          </a:p>
        </p:txBody>
      </p:sp>
      <p:sp>
        <p:nvSpPr>
          <p:cNvPr id="118" name="矩形 117">
            <a:extLst>
              <a:ext uri="{FF2B5EF4-FFF2-40B4-BE49-F238E27FC236}">
                <a16:creationId xmlns:a16="http://schemas.microsoft.com/office/drawing/2014/main" id="{E40F432F-4F88-46CF-B03B-8145B18CC758}"/>
              </a:ext>
            </a:extLst>
          </p:cNvPr>
          <p:cNvSpPr/>
          <p:nvPr/>
        </p:nvSpPr>
        <p:spPr>
          <a:xfrm>
            <a:off x="9166071" y="6152387"/>
            <a:ext cx="11063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2024.12</a:t>
            </a:r>
          </a:p>
        </p:txBody>
      </p:sp>
      <p:pic>
        <p:nvPicPr>
          <p:cNvPr id="154" name="图片 153">
            <a:extLst>
              <a:ext uri="{FF2B5EF4-FFF2-40B4-BE49-F238E27FC236}">
                <a16:creationId xmlns:a16="http://schemas.microsoft.com/office/drawing/2014/main" id="{3173BFEA-E673-488A-AD55-9A9CCE3D8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4352" y="717033"/>
            <a:ext cx="1942296" cy="440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786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5237FB-4AB8-44F7-93BB-764E2CE7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0C913308-F349-4B6D-A68A-DD1791B4A57B}" type="slidenum">
              <a:rPr lang="zh-CN" altLang="en-US" smtClean="0"/>
              <a:t>6</a:t>
            </a:fld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CABF21A-EA24-4EE6-8AF1-41577674DC58}"/>
              </a:ext>
            </a:extLst>
          </p:cNvPr>
          <p:cNvSpPr txBox="1"/>
          <p:nvPr/>
        </p:nvSpPr>
        <p:spPr>
          <a:xfrm>
            <a:off x="660610" y="620688"/>
            <a:ext cx="8603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sz="1800" dirty="0"/>
              <a:t>根据数字新材和数字化工厂建设思路，初步制定了</a:t>
            </a:r>
            <a:r>
              <a:rPr lang="en-US" altLang="zh-CN" sz="1800" dirty="0"/>
              <a:t>2022-2023</a:t>
            </a:r>
            <a:r>
              <a:rPr lang="zh-CN" altLang="en-US" sz="1800" dirty="0"/>
              <a:t>年的工作计划</a:t>
            </a:r>
            <a:endParaRPr lang="zh-CN" altLang="en-US" dirty="0"/>
          </a:p>
        </p:txBody>
      </p:sp>
      <p:graphicFrame>
        <p:nvGraphicFramePr>
          <p:cNvPr id="9" name="表格 2">
            <a:extLst>
              <a:ext uri="{FF2B5EF4-FFF2-40B4-BE49-F238E27FC236}">
                <a16:creationId xmlns:a16="http://schemas.microsoft.com/office/drawing/2014/main" id="{1C745868-0832-4E81-924A-A5D0BAD97B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3049386"/>
              </p:ext>
            </p:extLst>
          </p:nvPr>
        </p:nvGraphicFramePr>
        <p:xfrm>
          <a:off x="479376" y="1052736"/>
          <a:ext cx="11305258" cy="52565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4127">
                  <a:extLst>
                    <a:ext uri="{9D8B030D-6E8A-4147-A177-3AD203B41FA5}">
                      <a16:colId xmlns:a16="http://schemas.microsoft.com/office/drawing/2014/main" val="305164282"/>
                    </a:ext>
                  </a:extLst>
                </a:gridCol>
                <a:gridCol w="1913755">
                  <a:extLst>
                    <a:ext uri="{9D8B030D-6E8A-4147-A177-3AD203B41FA5}">
                      <a16:colId xmlns:a16="http://schemas.microsoft.com/office/drawing/2014/main" val="4202846133"/>
                    </a:ext>
                  </a:extLst>
                </a:gridCol>
                <a:gridCol w="1760590">
                  <a:extLst>
                    <a:ext uri="{9D8B030D-6E8A-4147-A177-3AD203B41FA5}">
                      <a16:colId xmlns:a16="http://schemas.microsoft.com/office/drawing/2014/main" val="741504003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1051221401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3130647536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3129384922"/>
                    </a:ext>
                  </a:extLst>
                </a:gridCol>
                <a:gridCol w="2016226">
                  <a:extLst>
                    <a:ext uri="{9D8B030D-6E8A-4147-A177-3AD203B41FA5}">
                      <a16:colId xmlns:a16="http://schemas.microsoft.com/office/drawing/2014/main" val="4050210346"/>
                    </a:ext>
                  </a:extLst>
                </a:gridCol>
              </a:tblGrid>
              <a:tr h="72647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rgbClr val="383841"/>
                          </a:solidFill>
                        </a:rPr>
                        <a:t>序号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rgbClr val="383841"/>
                          </a:solidFill>
                        </a:rPr>
                        <a:t>工作项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rgbClr val="383841"/>
                          </a:solidFill>
                        </a:rPr>
                        <a:t>2022</a:t>
                      </a:r>
                      <a:r>
                        <a:rPr lang="zh-CN" altLang="en-US" sz="2000" dirty="0">
                          <a:solidFill>
                            <a:srgbClr val="383841"/>
                          </a:solidFill>
                        </a:rPr>
                        <a:t>年</a:t>
                      </a:r>
                      <a:r>
                        <a:rPr lang="en-US" altLang="zh-CN" sz="2000" dirty="0">
                          <a:solidFill>
                            <a:srgbClr val="383841"/>
                          </a:solidFill>
                        </a:rPr>
                        <a:t>4</a:t>
                      </a:r>
                      <a:r>
                        <a:rPr lang="zh-CN" altLang="en-US" sz="2000" dirty="0">
                          <a:solidFill>
                            <a:srgbClr val="383841"/>
                          </a:solidFill>
                        </a:rPr>
                        <a:t>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solidFill>
                            <a:srgbClr val="383841"/>
                          </a:solidFill>
                        </a:rPr>
                        <a:t>2022</a:t>
                      </a:r>
                      <a:r>
                        <a:rPr lang="zh-CN" altLang="en-US" sz="2000" dirty="0">
                          <a:solidFill>
                            <a:srgbClr val="383841"/>
                          </a:solidFill>
                        </a:rPr>
                        <a:t>年</a:t>
                      </a:r>
                      <a:r>
                        <a:rPr lang="en-US" altLang="zh-CN" sz="2000" dirty="0">
                          <a:solidFill>
                            <a:srgbClr val="383841"/>
                          </a:solidFill>
                        </a:rPr>
                        <a:t>5</a:t>
                      </a:r>
                      <a:r>
                        <a:rPr lang="zh-CN" altLang="en-US" sz="2000" dirty="0">
                          <a:solidFill>
                            <a:srgbClr val="383841"/>
                          </a:solidFill>
                        </a:rPr>
                        <a:t>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solidFill>
                            <a:srgbClr val="383841"/>
                          </a:solidFill>
                        </a:rPr>
                        <a:t>2022</a:t>
                      </a:r>
                      <a:r>
                        <a:rPr lang="zh-CN" altLang="en-US" sz="2000" dirty="0">
                          <a:solidFill>
                            <a:srgbClr val="383841"/>
                          </a:solidFill>
                        </a:rPr>
                        <a:t>年</a:t>
                      </a:r>
                      <a:r>
                        <a:rPr lang="en-US" altLang="zh-CN" sz="2000" dirty="0">
                          <a:solidFill>
                            <a:srgbClr val="383841"/>
                          </a:solidFill>
                        </a:rPr>
                        <a:t>6</a:t>
                      </a:r>
                      <a:r>
                        <a:rPr lang="zh-CN" altLang="en-US" sz="2000" dirty="0">
                          <a:solidFill>
                            <a:srgbClr val="383841"/>
                          </a:solidFill>
                        </a:rPr>
                        <a:t>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dirty="0">
                          <a:solidFill>
                            <a:srgbClr val="383841"/>
                          </a:solidFill>
                          <a:latin typeface="+mn-lt"/>
                          <a:ea typeface="+mn-ea"/>
                          <a:cs typeface="+mn-cs"/>
                        </a:rPr>
                        <a:t>2022</a:t>
                      </a:r>
                      <a:r>
                        <a:rPr lang="zh-CN" altLang="en-US" sz="1800" b="1" kern="1200" dirty="0">
                          <a:solidFill>
                            <a:srgbClr val="383841"/>
                          </a:solidFill>
                          <a:latin typeface="+mn-lt"/>
                          <a:ea typeface="+mn-ea"/>
                          <a:cs typeface="+mn-cs"/>
                        </a:rPr>
                        <a:t>年下半年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dirty="0">
                          <a:solidFill>
                            <a:srgbClr val="383841"/>
                          </a:solidFill>
                          <a:latin typeface="+mn-lt"/>
                          <a:ea typeface="+mn-ea"/>
                          <a:cs typeface="+mn-cs"/>
                        </a:rPr>
                        <a:t>2023</a:t>
                      </a:r>
                      <a:r>
                        <a:rPr lang="zh-CN" altLang="en-US" sz="1800" b="1" kern="1200" dirty="0">
                          <a:solidFill>
                            <a:srgbClr val="383841"/>
                          </a:solidFill>
                          <a:latin typeface="+mn-lt"/>
                          <a:ea typeface="+mn-ea"/>
                          <a:cs typeface="+mn-cs"/>
                        </a:rPr>
                        <a:t>年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2574512"/>
                  </a:ext>
                </a:extLst>
              </a:tr>
              <a:tr h="7102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ELN</a:t>
                      </a:r>
                      <a:r>
                        <a:rPr lang="zh-CN" altLang="en-US" dirty="0"/>
                        <a:t>实施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6003971"/>
                  </a:ext>
                </a:extLst>
              </a:tr>
              <a:tr h="72563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材料板块</a:t>
                      </a:r>
                      <a:endParaRPr lang="en-US" altLang="zh-CN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SAP</a:t>
                      </a:r>
                      <a:r>
                        <a:rPr lang="zh-CN" altLang="en-US" dirty="0"/>
                        <a:t>实施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7843009"/>
                  </a:ext>
                </a:extLst>
              </a:tr>
              <a:tr h="79272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设备板块</a:t>
                      </a:r>
                      <a:endParaRPr lang="en-US" altLang="zh-CN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PLM</a:t>
                      </a:r>
                      <a:r>
                        <a:rPr lang="zh-CN" altLang="en-US" dirty="0"/>
                        <a:t>实施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0344702"/>
                  </a:ext>
                </a:extLst>
              </a:tr>
              <a:tr h="76716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外建工厂</a:t>
                      </a:r>
                      <a:endParaRPr lang="en-US" altLang="zh-CN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SAP</a:t>
                      </a:r>
                      <a:r>
                        <a:rPr lang="zh-CN" altLang="en-US" dirty="0"/>
                        <a:t>实施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001204"/>
                  </a:ext>
                </a:extLst>
              </a:tr>
              <a:tr h="76716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数字化工厂</a:t>
                      </a:r>
                      <a:endParaRPr lang="en-US" altLang="zh-CN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平台建设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9041406"/>
                  </a:ext>
                </a:extLst>
              </a:tr>
              <a:tr h="76716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数字新材</a:t>
                      </a:r>
                      <a:endParaRPr lang="en-US" altLang="zh-CN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运营平台建设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1149105"/>
                  </a:ext>
                </a:extLst>
              </a:tr>
            </a:tbl>
          </a:graphicData>
        </a:graphic>
      </p:graphicFrame>
      <p:sp>
        <p:nvSpPr>
          <p:cNvPr id="11" name="矩形 10">
            <a:extLst>
              <a:ext uri="{FF2B5EF4-FFF2-40B4-BE49-F238E27FC236}">
                <a16:creationId xmlns:a16="http://schemas.microsoft.com/office/drawing/2014/main" id="{054C9025-7A24-438F-9B70-2DD28BFC2877}"/>
              </a:ext>
            </a:extLst>
          </p:cNvPr>
          <p:cNvSpPr/>
          <p:nvPr/>
        </p:nvSpPr>
        <p:spPr>
          <a:xfrm>
            <a:off x="6456040" y="3356992"/>
            <a:ext cx="1656183" cy="50405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需求调研及立项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1301C94-6648-4AF1-867C-9E0C8C7B9C9B}"/>
              </a:ext>
            </a:extLst>
          </p:cNvPr>
          <p:cNvSpPr/>
          <p:nvPr/>
        </p:nvSpPr>
        <p:spPr>
          <a:xfrm>
            <a:off x="8112223" y="3356992"/>
            <a:ext cx="1656185" cy="50405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招标及系统实施（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个月）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D1D50B2-13CE-46A4-891A-B6F1CC18FD55}"/>
              </a:ext>
            </a:extLst>
          </p:cNvPr>
          <p:cNvSpPr/>
          <p:nvPr/>
        </p:nvSpPr>
        <p:spPr>
          <a:xfrm>
            <a:off x="5663953" y="1873399"/>
            <a:ext cx="2952327" cy="50405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系统实施（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5~8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月份）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77A18B2-4CAA-4CA7-A6B8-192BBE45AA4A}"/>
              </a:ext>
            </a:extLst>
          </p:cNvPr>
          <p:cNvSpPr/>
          <p:nvPr/>
        </p:nvSpPr>
        <p:spPr>
          <a:xfrm>
            <a:off x="4727849" y="1873399"/>
            <a:ext cx="936104" cy="50405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招标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2F00E302-4BA5-4CE8-8C82-61B3692BCFB3}"/>
              </a:ext>
            </a:extLst>
          </p:cNvPr>
          <p:cNvSpPr/>
          <p:nvPr/>
        </p:nvSpPr>
        <p:spPr>
          <a:xfrm>
            <a:off x="2999655" y="2615195"/>
            <a:ext cx="1728193" cy="50405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需求调研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A641578-4E58-4DEE-B2E5-673D55EDEF9E}"/>
              </a:ext>
            </a:extLst>
          </p:cNvPr>
          <p:cNvSpPr/>
          <p:nvPr/>
        </p:nvSpPr>
        <p:spPr>
          <a:xfrm>
            <a:off x="6456040" y="2615195"/>
            <a:ext cx="1656182" cy="50405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流程梳理及蓝图设计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85480C3-D870-4A88-A678-09825560BFFD}"/>
              </a:ext>
            </a:extLst>
          </p:cNvPr>
          <p:cNvSpPr/>
          <p:nvPr/>
        </p:nvSpPr>
        <p:spPr>
          <a:xfrm>
            <a:off x="8113837" y="2615195"/>
            <a:ext cx="934492" cy="50405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总部及中试线实施</a:t>
            </a: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7~9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月份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F974C24A-8F56-4157-A063-9684AFACEABB}"/>
              </a:ext>
            </a:extLst>
          </p:cNvPr>
          <p:cNvSpPr/>
          <p:nvPr/>
        </p:nvSpPr>
        <p:spPr>
          <a:xfrm>
            <a:off x="2999655" y="1873399"/>
            <a:ext cx="1728193" cy="50405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调研及供应商选型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C0FE6A9-FC44-4451-AACD-A673B544B3C1}"/>
              </a:ext>
            </a:extLst>
          </p:cNvPr>
          <p:cNvSpPr/>
          <p:nvPr/>
        </p:nvSpPr>
        <p:spPr>
          <a:xfrm>
            <a:off x="8133656" y="4025614"/>
            <a:ext cx="1634752" cy="70309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15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吉安、合县、亳州工厂</a:t>
            </a:r>
            <a:endParaRPr lang="en-US" altLang="zh-CN" sz="15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15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2+2+2</a:t>
            </a:r>
            <a:r>
              <a:rPr lang="zh-CN" altLang="en-US" sz="15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0B53856E-47ED-4B3D-BF60-4F2AFF5214C6}"/>
              </a:ext>
            </a:extLst>
          </p:cNvPr>
          <p:cNvSpPr/>
          <p:nvPr/>
        </p:nvSpPr>
        <p:spPr>
          <a:xfrm>
            <a:off x="3871610" y="4815920"/>
            <a:ext cx="5104710" cy="70309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系统选型、知识转移、能力提升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E1C9952-B46D-4BA0-8272-C14582BBC1BE}"/>
              </a:ext>
            </a:extLst>
          </p:cNvPr>
          <p:cNvSpPr/>
          <p:nvPr/>
        </p:nvSpPr>
        <p:spPr>
          <a:xfrm>
            <a:off x="8976320" y="4815920"/>
            <a:ext cx="2808314" cy="70309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以合县、亳州为试点，不断迭代、优化升级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C91B018-B014-49DD-9E4C-AB57E189A409}"/>
              </a:ext>
            </a:extLst>
          </p:cNvPr>
          <p:cNvSpPr/>
          <p:nvPr/>
        </p:nvSpPr>
        <p:spPr>
          <a:xfrm>
            <a:off x="9768408" y="5562619"/>
            <a:ext cx="2016226" cy="70309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持续建设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迭代升级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3150FF7B-0762-438D-9FFD-90189F3C4C35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383841"/>
                </a:solidFill>
              </a:rPr>
              <a:t>02 </a:t>
            </a:r>
            <a:r>
              <a:rPr lang="zh-CN" altLang="en-US" b="1" dirty="0">
                <a:solidFill>
                  <a:srgbClr val="383841"/>
                </a:solidFill>
              </a:rPr>
              <a:t>数字化工厂详细规划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3F537FCA-A91E-414D-96BE-A2EB759B8ADB}"/>
              </a:ext>
            </a:extLst>
          </p:cNvPr>
          <p:cNvSpPr/>
          <p:nvPr/>
        </p:nvSpPr>
        <p:spPr>
          <a:xfrm>
            <a:off x="3359696" y="4025614"/>
            <a:ext cx="1368152" cy="70309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工厂业务流程梳理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4D673207-745A-4F43-9C8C-8AEB2019734A}"/>
              </a:ext>
            </a:extLst>
          </p:cNvPr>
          <p:cNvSpPr/>
          <p:nvPr/>
        </p:nvSpPr>
        <p:spPr>
          <a:xfrm>
            <a:off x="4755108" y="4025614"/>
            <a:ext cx="1679499" cy="70309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工厂业务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蓝图设计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CD72CA9-F670-4952-8359-877B3D9BEAAA}"/>
              </a:ext>
            </a:extLst>
          </p:cNvPr>
          <p:cNvSpPr/>
          <p:nvPr/>
        </p:nvSpPr>
        <p:spPr>
          <a:xfrm>
            <a:off x="6456040" y="4023326"/>
            <a:ext cx="1656183" cy="70309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立项及招标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A281F203-3385-484E-8BC6-DF7645852DF8}"/>
              </a:ext>
            </a:extLst>
          </p:cNvPr>
          <p:cNvSpPr/>
          <p:nvPr/>
        </p:nvSpPr>
        <p:spPr>
          <a:xfrm>
            <a:off x="4755108" y="2615195"/>
            <a:ext cx="1679499" cy="50405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56270" tIns="156270" rIns="156270" bIns="156270" numCol="1" spcCol="1270" rtlCol="0" anchor="ctr" anchorCtr="0">
            <a:noAutofit/>
          </a:bodyPr>
          <a:lstStyle/>
          <a:p>
            <a:pPr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立项及招标</a:t>
            </a:r>
          </a:p>
        </p:txBody>
      </p:sp>
    </p:spTree>
    <p:extLst>
      <p:ext uri="{BB962C8B-B14F-4D97-AF65-F5344CB8AC3E}">
        <p14:creationId xmlns:p14="http://schemas.microsoft.com/office/powerpoint/2010/main" val="913184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47"/>
          <p:cNvGrpSpPr/>
          <p:nvPr/>
        </p:nvGrpSpPr>
        <p:grpSpPr bwMode="auto">
          <a:xfrm>
            <a:off x="7697118" y="188914"/>
            <a:ext cx="486965" cy="373063"/>
            <a:chOff x="0" y="0"/>
            <a:chExt cx="648072" cy="372700"/>
          </a:xfrm>
        </p:grpSpPr>
        <p:sp>
          <p:nvSpPr>
            <p:cNvPr id="20" name="矩形 44"/>
            <p:cNvSpPr>
              <a:spLocks noChangeArrowheads="1"/>
            </p:cNvSpPr>
            <p:nvPr/>
          </p:nvSpPr>
          <p:spPr bwMode="auto">
            <a:xfrm>
              <a:off x="0" y="0"/>
              <a:ext cx="648072" cy="360012"/>
            </a:xfrm>
            <a:prstGeom prst="rect">
              <a:avLst/>
            </a:prstGeom>
            <a:solidFill>
              <a:srgbClr val="7F7F7F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21" name="直角三角形 45"/>
            <p:cNvSpPr>
              <a:spLocks noChangeArrowheads="1"/>
            </p:cNvSpPr>
            <p:nvPr/>
          </p:nvSpPr>
          <p:spPr bwMode="auto">
            <a:xfrm>
              <a:off x="0" y="12688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  <p:sp>
          <p:nvSpPr>
            <p:cNvPr id="22" name="直角三角形 46"/>
            <p:cNvSpPr>
              <a:spLocks noChangeArrowheads="1"/>
            </p:cNvSpPr>
            <p:nvPr/>
          </p:nvSpPr>
          <p:spPr bwMode="auto">
            <a:xfrm rot="10800000">
              <a:off x="359688" y="0"/>
              <a:ext cx="288384" cy="360012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bevel/>
            </a:ln>
          </p:spPr>
          <p:txBody>
            <a:bodyPr/>
            <a:lstStyle/>
            <a:p>
              <a:pPr algn="ctr"/>
              <a:endParaRPr lang="zh-CN" altLang="zh-CN">
                <a:solidFill>
                  <a:srgbClr val="000000"/>
                </a:solidFill>
                <a:latin typeface="Titillium Web" charset="0"/>
                <a:sym typeface="Titillium Web" charset="0"/>
              </a:endParaRPr>
            </a:p>
          </p:txBody>
        </p:sp>
      </p:grpSp>
      <p:sp>
        <p:nvSpPr>
          <p:cNvPr id="23" name="矩形 41"/>
          <p:cNvSpPr>
            <a:spLocks noChangeArrowheads="1"/>
          </p:cNvSpPr>
          <p:nvPr/>
        </p:nvSpPr>
        <p:spPr bwMode="auto">
          <a:xfrm>
            <a:off x="8218612" y="188913"/>
            <a:ext cx="3835003" cy="360363"/>
          </a:xfrm>
          <a:prstGeom prst="rect">
            <a:avLst/>
          </a:prstGeom>
          <a:solidFill>
            <a:srgbClr val="AADB1E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24" name="直角三角形 42"/>
          <p:cNvSpPr>
            <a:spLocks noChangeArrowheads="1"/>
          </p:cNvSpPr>
          <p:nvPr/>
        </p:nvSpPr>
        <p:spPr bwMode="auto">
          <a:xfrm>
            <a:off x="8218612" y="188913"/>
            <a:ext cx="215503" cy="360363"/>
          </a:xfrm>
          <a:prstGeom prst="rtTriangle">
            <a:avLst/>
          </a:prstGeom>
          <a:solidFill>
            <a:schemeClr val="bg1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algn="ctr"/>
            <a:endParaRPr lang="zh-CN" altLang="zh-CN">
              <a:solidFill>
                <a:srgbClr val="000000"/>
              </a:solidFill>
              <a:latin typeface="Titillium Web" charset="0"/>
              <a:sym typeface="Titillium Web" charset="0"/>
            </a:endParaRPr>
          </a:p>
        </p:txBody>
      </p:sp>
      <p:sp>
        <p:nvSpPr>
          <p:cNvPr id="25" name="直接连接符 49"/>
          <p:cNvSpPr>
            <a:spLocks noChangeShapeType="1"/>
          </p:cNvSpPr>
          <p:nvPr/>
        </p:nvSpPr>
        <p:spPr bwMode="auto">
          <a:xfrm>
            <a:off x="197644" y="558800"/>
            <a:ext cx="7986588" cy="0"/>
          </a:xfrm>
          <a:prstGeom prst="line">
            <a:avLst/>
          </a:prstGeom>
          <a:noFill/>
          <a:ln w="12700">
            <a:solidFill>
              <a:srgbClr val="83A917"/>
            </a:solidFill>
            <a:bevel/>
          </a:ln>
        </p:spPr>
        <p:txBody>
          <a:bodyPr lIns="68580" tIns="34290" rIns="68580" bIns="34290"/>
          <a:lstStyle/>
          <a:p>
            <a:endParaRPr lang="zh-CN" altLang="en-US"/>
          </a:p>
        </p:txBody>
      </p:sp>
      <p:sp>
        <p:nvSpPr>
          <p:cNvPr id="26" name="直接连接符 51"/>
          <p:cNvSpPr>
            <a:spLocks noChangeShapeType="1"/>
          </p:cNvSpPr>
          <p:nvPr/>
        </p:nvSpPr>
        <p:spPr bwMode="auto">
          <a:xfrm>
            <a:off x="8184083" y="144464"/>
            <a:ext cx="3888581" cy="1587"/>
          </a:xfrm>
          <a:prstGeom prst="line">
            <a:avLst/>
          </a:prstGeom>
          <a:noFill/>
          <a:ln w="19050">
            <a:solidFill>
              <a:srgbClr val="7F7F7F"/>
            </a:solidFill>
            <a:bevel/>
          </a:ln>
        </p:spPr>
        <p:txBody>
          <a:bodyPr lIns="68580" tIns="34290" rIns="68580" bIns="34290"/>
          <a:lstStyle/>
          <a:p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8D37D81-0B48-4FC7-BF8B-8D61FA50977A}"/>
              </a:ext>
            </a:extLst>
          </p:cNvPr>
          <p:cNvSpPr txBox="1"/>
          <p:nvPr/>
        </p:nvSpPr>
        <p:spPr>
          <a:xfrm>
            <a:off x="444587" y="548680"/>
            <a:ext cx="8603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中联新材数字化工厂业务功能架构图</a:t>
            </a:r>
          </a:p>
        </p:txBody>
      </p:sp>
      <p:sp>
        <p:nvSpPr>
          <p:cNvPr id="117" name="矩形: 圆角 116">
            <a:extLst>
              <a:ext uri="{FF2B5EF4-FFF2-40B4-BE49-F238E27FC236}">
                <a16:creationId xmlns:a16="http://schemas.microsoft.com/office/drawing/2014/main" id="{2DDD1BBD-C635-4DCF-ABA8-194C957BAD2F}"/>
              </a:ext>
            </a:extLst>
          </p:cNvPr>
          <p:cNvSpPr/>
          <p:nvPr/>
        </p:nvSpPr>
        <p:spPr>
          <a:xfrm>
            <a:off x="37708" y="1426546"/>
            <a:ext cx="12115439" cy="5069622"/>
          </a:xfrm>
          <a:prstGeom prst="roundRect">
            <a:avLst>
              <a:gd name="adj" fmla="val 2936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8" name="等腰三角形 117">
            <a:extLst>
              <a:ext uri="{FF2B5EF4-FFF2-40B4-BE49-F238E27FC236}">
                <a16:creationId xmlns:a16="http://schemas.microsoft.com/office/drawing/2014/main" id="{33ACF1A3-F7C4-4667-8CE1-59380CB9757C}"/>
              </a:ext>
            </a:extLst>
          </p:cNvPr>
          <p:cNvSpPr/>
          <p:nvPr/>
        </p:nvSpPr>
        <p:spPr>
          <a:xfrm>
            <a:off x="125847" y="836712"/>
            <a:ext cx="11924146" cy="563420"/>
          </a:xfrm>
          <a:prstGeom prst="triangle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t" anchorCtr="0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6AAC8F18-ED9C-4611-8CD3-A1E4ADC69336}"/>
              </a:ext>
            </a:extLst>
          </p:cNvPr>
          <p:cNvSpPr txBox="1"/>
          <p:nvPr/>
        </p:nvSpPr>
        <p:spPr>
          <a:xfrm>
            <a:off x="4770674" y="995259"/>
            <a:ext cx="2615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dirty="0">
                <a:solidFill>
                  <a:prstClr val="black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数字化工厂运营平台</a:t>
            </a:r>
          </a:p>
        </p:txBody>
      </p:sp>
      <p:sp>
        <p:nvSpPr>
          <p:cNvPr id="120" name="矩形: 圆角 119">
            <a:extLst>
              <a:ext uri="{FF2B5EF4-FFF2-40B4-BE49-F238E27FC236}">
                <a16:creationId xmlns:a16="http://schemas.microsoft.com/office/drawing/2014/main" id="{D1BAA063-EEC3-4FE8-AB8F-7005DE685EE5}"/>
              </a:ext>
            </a:extLst>
          </p:cNvPr>
          <p:cNvSpPr/>
          <p:nvPr/>
        </p:nvSpPr>
        <p:spPr>
          <a:xfrm>
            <a:off x="114269" y="1466312"/>
            <a:ext cx="708890" cy="1964275"/>
          </a:xfrm>
          <a:prstGeom prst="roundRect">
            <a:avLst>
              <a:gd name="adj" fmla="val 8524"/>
            </a:avLst>
          </a:prstGeom>
          <a:solidFill>
            <a:srgbClr val="7F7F7F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vert="wordArtVertRtl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主业务</a:t>
            </a:r>
          </a:p>
        </p:txBody>
      </p:sp>
      <p:sp>
        <p:nvSpPr>
          <p:cNvPr id="121" name="矩形: 圆角 120">
            <a:extLst>
              <a:ext uri="{FF2B5EF4-FFF2-40B4-BE49-F238E27FC236}">
                <a16:creationId xmlns:a16="http://schemas.microsoft.com/office/drawing/2014/main" id="{0B0B6CF3-23EA-4406-9C76-2F70B3A0D97B}"/>
              </a:ext>
            </a:extLst>
          </p:cNvPr>
          <p:cNvSpPr/>
          <p:nvPr/>
        </p:nvSpPr>
        <p:spPr>
          <a:xfrm>
            <a:off x="874772" y="1462087"/>
            <a:ext cx="11178503" cy="1968501"/>
          </a:xfrm>
          <a:prstGeom prst="roundRect">
            <a:avLst>
              <a:gd name="adj" fmla="val 2936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2" name="矩形: 圆角 121">
            <a:extLst>
              <a:ext uri="{FF2B5EF4-FFF2-40B4-BE49-F238E27FC236}">
                <a16:creationId xmlns:a16="http://schemas.microsoft.com/office/drawing/2014/main" id="{8DFFE403-7F4C-43B1-96DA-9186F4EE955E}"/>
              </a:ext>
            </a:extLst>
          </p:cNvPr>
          <p:cNvSpPr/>
          <p:nvPr/>
        </p:nvSpPr>
        <p:spPr>
          <a:xfrm>
            <a:off x="874772" y="3501694"/>
            <a:ext cx="11178502" cy="590317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3" name="矩形: 圆角 122">
            <a:extLst>
              <a:ext uri="{FF2B5EF4-FFF2-40B4-BE49-F238E27FC236}">
                <a16:creationId xmlns:a16="http://schemas.microsoft.com/office/drawing/2014/main" id="{5536734F-3C57-4681-8E56-8D1C9A3658D9}"/>
              </a:ext>
            </a:extLst>
          </p:cNvPr>
          <p:cNvSpPr/>
          <p:nvPr/>
        </p:nvSpPr>
        <p:spPr>
          <a:xfrm>
            <a:off x="1096045" y="1771057"/>
            <a:ext cx="1980167" cy="535653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4" name="矩形: 圆角 123">
            <a:extLst>
              <a:ext uri="{FF2B5EF4-FFF2-40B4-BE49-F238E27FC236}">
                <a16:creationId xmlns:a16="http://schemas.microsoft.com/office/drawing/2014/main" id="{A7FEF972-861B-4788-8D46-888722C38F16}"/>
              </a:ext>
            </a:extLst>
          </p:cNvPr>
          <p:cNvSpPr/>
          <p:nvPr/>
        </p:nvSpPr>
        <p:spPr>
          <a:xfrm>
            <a:off x="2128922" y="1817423"/>
            <a:ext cx="872835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市场签单</a:t>
            </a:r>
          </a:p>
        </p:txBody>
      </p:sp>
      <p:sp>
        <p:nvSpPr>
          <p:cNvPr id="125" name="矩形: 圆角 124">
            <a:extLst>
              <a:ext uri="{FF2B5EF4-FFF2-40B4-BE49-F238E27FC236}">
                <a16:creationId xmlns:a16="http://schemas.microsoft.com/office/drawing/2014/main" id="{D77073F6-EE29-4D88-8A32-2EDD30A9276D}"/>
              </a:ext>
            </a:extLst>
          </p:cNvPr>
          <p:cNvSpPr/>
          <p:nvPr/>
        </p:nvSpPr>
        <p:spPr>
          <a:xfrm>
            <a:off x="1176066" y="1817423"/>
            <a:ext cx="872835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新品研发</a:t>
            </a:r>
          </a:p>
        </p:txBody>
      </p:sp>
      <p:sp>
        <p:nvSpPr>
          <p:cNvPr id="126" name="文本框 125">
            <a:extLst>
              <a:ext uri="{FF2B5EF4-FFF2-40B4-BE49-F238E27FC236}">
                <a16:creationId xmlns:a16="http://schemas.microsoft.com/office/drawing/2014/main" id="{721A5942-A40F-4DB5-B598-052F15AA09C6}"/>
              </a:ext>
            </a:extLst>
          </p:cNvPr>
          <p:cNvSpPr txBox="1"/>
          <p:nvPr/>
        </p:nvSpPr>
        <p:spPr>
          <a:xfrm>
            <a:off x="1042401" y="1505610"/>
            <a:ext cx="11140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市场、研发</a:t>
            </a:r>
          </a:p>
        </p:txBody>
      </p:sp>
      <p:sp>
        <p:nvSpPr>
          <p:cNvPr id="127" name="矩形: 圆角 126">
            <a:extLst>
              <a:ext uri="{FF2B5EF4-FFF2-40B4-BE49-F238E27FC236}">
                <a16:creationId xmlns:a16="http://schemas.microsoft.com/office/drawing/2014/main" id="{704BBFD0-D694-484B-9D0F-F08438D74CF8}"/>
              </a:ext>
            </a:extLst>
          </p:cNvPr>
          <p:cNvSpPr/>
          <p:nvPr/>
        </p:nvSpPr>
        <p:spPr>
          <a:xfrm>
            <a:off x="3344224" y="1771057"/>
            <a:ext cx="2881064" cy="535653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8" name="矩形: 圆角 127">
            <a:extLst>
              <a:ext uri="{FF2B5EF4-FFF2-40B4-BE49-F238E27FC236}">
                <a16:creationId xmlns:a16="http://schemas.microsoft.com/office/drawing/2014/main" id="{572628F6-7B24-4218-8F8D-4BC19DB9D0C1}"/>
              </a:ext>
            </a:extLst>
          </p:cNvPr>
          <p:cNvSpPr/>
          <p:nvPr/>
        </p:nvSpPr>
        <p:spPr>
          <a:xfrm>
            <a:off x="4367553" y="1817423"/>
            <a:ext cx="872835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采购计划</a:t>
            </a:r>
          </a:p>
        </p:txBody>
      </p:sp>
      <p:sp>
        <p:nvSpPr>
          <p:cNvPr id="129" name="矩形: 圆角 128">
            <a:extLst>
              <a:ext uri="{FF2B5EF4-FFF2-40B4-BE49-F238E27FC236}">
                <a16:creationId xmlns:a16="http://schemas.microsoft.com/office/drawing/2014/main" id="{E275FB33-5949-472D-A34B-7F98851A11FF}"/>
              </a:ext>
            </a:extLst>
          </p:cNvPr>
          <p:cNvSpPr/>
          <p:nvPr/>
        </p:nvSpPr>
        <p:spPr>
          <a:xfrm>
            <a:off x="3405798" y="1817423"/>
            <a:ext cx="872835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销售计划</a:t>
            </a:r>
          </a:p>
        </p:txBody>
      </p:sp>
      <p:sp>
        <p:nvSpPr>
          <p:cNvPr id="130" name="文本框 129">
            <a:extLst>
              <a:ext uri="{FF2B5EF4-FFF2-40B4-BE49-F238E27FC236}">
                <a16:creationId xmlns:a16="http://schemas.microsoft.com/office/drawing/2014/main" id="{688D959A-F292-4D72-A029-6F2D7C55AF31}"/>
              </a:ext>
            </a:extLst>
          </p:cNvPr>
          <p:cNvSpPr txBox="1"/>
          <p:nvPr/>
        </p:nvSpPr>
        <p:spPr>
          <a:xfrm>
            <a:off x="3384730" y="1505610"/>
            <a:ext cx="548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计划</a:t>
            </a:r>
          </a:p>
        </p:txBody>
      </p:sp>
      <p:sp>
        <p:nvSpPr>
          <p:cNvPr id="131" name="矩形: 圆角 130">
            <a:extLst>
              <a:ext uri="{FF2B5EF4-FFF2-40B4-BE49-F238E27FC236}">
                <a16:creationId xmlns:a16="http://schemas.microsoft.com/office/drawing/2014/main" id="{5D1C2F21-822A-4E0B-B71B-CBC7ED729459}"/>
              </a:ext>
            </a:extLst>
          </p:cNvPr>
          <p:cNvSpPr/>
          <p:nvPr/>
        </p:nvSpPr>
        <p:spPr>
          <a:xfrm>
            <a:off x="6497472" y="1771057"/>
            <a:ext cx="1892489" cy="535653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2" name="矩形: 圆角 131">
            <a:extLst>
              <a:ext uri="{FF2B5EF4-FFF2-40B4-BE49-F238E27FC236}">
                <a16:creationId xmlns:a16="http://schemas.microsoft.com/office/drawing/2014/main" id="{CA0A6E29-3A1B-4BC8-A52F-297873227D8E}"/>
              </a:ext>
            </a:extLst>
          </p:cNvPr>
          <p:cNvSpPr/>
          <p:nvPr/>
        </p:nvSpPr>
        <p:spPr>
          <a:xfrm>
            <a:off x="6554251" y="1817423"/>
            <a:ext cx="87283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采购合同</a:t>
            </a:r>
          </a:p>
        </p:txBody>
      </p:sp>
      <p:sp>
        <p:nvSpPr>
          <p:cNvPr id="133" name="文本框 132">
            <a:extLst>
              <a:ext uri="{FF2B5EF4-FFF2-40B4-BE49-F238E27FC236}">
                <a16:creationId xmlns:a16="http://schemas.microsoft.com/office/drawing/2014/main" id="{CC682BC9-6CF4-4F7F-927F-5F94EA446D68}"/>
              </a:ext>
            </a:extLst>
          </p:cNvPr>
          <p:cNvSpPr txBox="1"/>
          <p:nvPr/>
        </p:nvSpPr>
        <p:spPr>
          <a:xfrm>
            <a:off x="6433170" y="1505610"/>
            <a:ext cx="548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ea typeface="方正粗黑宋简体" panose="02000000000000000000" pitchFamily="2" charset="-122"/>
              </a:rPr>
              <a:t>采购</a:t>
            </a:r>
          </a:p>
        </p:txBody>
      </p:sp>
      <p:sp>
        <p:nvSpPr>
          <p:cNvPr id="134" name="矩形: 圆角 133">
            <a:extLst>
              <a:ext uri="{FF2B5EF4-FFF2-40B4-BE49-F238E27FC236}">
                <a16:creationId xmlns:a16="http://schemas.microsoft.com/office/drawing/2014/main" id="{2CB25FC3-AB1D-43DC-BD78-AA71D1675B8C}"/>
              </a:ext>
            </a:extLst>
          </p:cNvPr>
          <p:cNvSpPr/>
          <p:nvPr/>
        </p:nvSpPr>
        <p:spPr>
          <a:xfrm>
            <a:off x="6497472" y="2615680"/>
            <a:ext cx="3310046" cy="704882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5" name="文本框 134">
            <a:extLst>
              <a:ext uri="{FF2B5EF4-FFF2-40B4-BE49-F238E27FC236}">
                <a16:creationId xmlns:a16="http://schemas.microsoft.com/office/drawing/2014/main" id="{7B712E76-701F-4FE2-BC00-B2FE4FE268E7}"/>
              </a:ext>
            </a:extLst>
          </p:cNvPr>
          <p:cNvSpPr txBox="1"/>
          <p:nvPr/>
        </p:nvSpPr>
        <p:spPr>
          <a:xfrm>
            <a:off x="6459217" y="2344991"/>
            <a:ext cx="548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ea typeface="方正粗黑宋简体" panose="02000000000000000000" pitchFamily="2" charset="-122"/>
              </a:rPr>
              <a:t>生产</a:t>
            </a:r>
          </a:p>
        </p:txBody>
      </p:sp>
      <p:sp>
        <p:nvSpPr>
          <p:cNvPr id="136" name="矩形: 圆角 135">
            <a:extLst>
              <a:ext uri="{FF2B5EF4-FFF2-40B4-BE49-F238E27FC236}">
                <a16:creationId xmlns:a16="http://schemas.microsoft.com/office/drawing/2014/main" id="{7C317AC6-7C45-4774-B45B-12E74FAA7F8C}"/>
              </a:ext>
            </a:extLst>
          </p:cNvPr>
          <p:cNvSpPr/>
          <p:nvPr/>
        </p:nvSpPr>
        <p:spPr>
          <a:xfrm>
            <a:off x="7457835" y="1817423"/>
            <a:ext cx="872835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采购订单</a:t>
            </a:r>
          </a:p>
        </p:txBody>
      </p:sp>
      <p:sp>
        <p:nvSpPr>
          <p:cNvPr id="137" name="矩形: 圆角 136">
            <a:extLst>
              <a:ext uri="{FF2B5EF4-FFF2-40B4-BE49-F238E27FC236}">
                <a16:creationId xmlns:a16="http://schemas.microsoft.com/office/drawing/2014/main" id="{C26AEBEB-3460-4C20-B176-6A243C6D0182}"/>
              </a:ext>
            </a:extLst>
          </p:cNvPr>
          <p:cNvSpPr/>
          <p:nvPr/>
        </p:nvSpPr>
        <p:spPr>
          <a:xfrm>
            <a:off x="1909165" y="2637137"/>
            <a:ext cx="1161833" cy="672393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8" name="矩形: 圆角 137">
            <a:extLst>
              <a:ext uri="{FF2B5EF4-FFF2-40B4-BE49-F238E27FC236}">
                <a16:creationId xmlns:a16="http://schemas.microsoft.com/office/drawing/2014/main" id="{D241852D-B6A7-4553-9E1E-829F3206ACDD}"/>
              </a:ext>
            </a:extLst>
          </p:cNvPr>
          <p:cNvSpPr/>
          <p:nvPr/>
        </p:nvSpPr>
        <p:spPr>
          <a:xfrm>
            <a:off x="1988041" y="2754422"/>
            <a:ext cx="1004079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产品销售</a:t>
            </a:r>
          </a:p>
        </p:txBody>
      </p:sp>
      <p:sp>
        <p:nvSpPr>
          <p:cNvPr id="139" name="文本框 138">
            <a:extLst>
              <a:ext uri="{FF2B5EF4-FFF2-40B4-BE49-F238E27FC236}">
                <a16:creationId xmlns:a16="http://schemas.microsoft.com/office/drawing/2014/main" id="{F6FC11A0-4E1C-4FD3-8B69-92869937EAB1}"/>
              </a:ext>
            </a:extLst>
          </p:cNvPr>
          <p:cNvSpPr txBox="1"/>
          <p:nvPr/>
        </p:nvSpPr>
        <p:spPr>
          <a:xfrm>
            <a:off x="1882060" y="2371868"/>
            <a:ext cx="548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ea typeface="方正粗黑宋简体" panose="02000000000000000000" pitchFamily="2" charset="-122"/>
              </a:rPr>
              <a:t>销售</a:t>
            </a:r>
          </a:p>
        </p:txBody>
      </p:sp>
      <p:sp>
        <p:nvSpPr>
          <p:cNvPr id="140" name="矩形: 圆角 139">
            <a:extLst>
              <a:ext uri="{FF2B5EF4-FFF2-40B4-BE49-F238E27FC236}">
                <a16:creationId xmlns:a16="http://schemas.microsoft.com/office/drawing/2014/main" id="{14E37B8D-F592-47BB-854B-88D3D3CC3895}"/>
              </a:ext>
            </a:extLst>
          </p:cNvPr>
          <p:cNvSpPr/>
          <p:nvPr/>
        </p:nvSpPr>
        <p:spPr>
          <a:xfrm>
            <a:off x="3068776" y="3584619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供应商质量管理</a:t>
            </a:r>
          </a:p>
        </p:txBody>
      </p:sp>
      <p:sp>
        <p:nvSpPr>
          <p:cNvPr id="141" name="矩形: 圆角 140">
            <a:extLst>
              <a:ext uri="{FF2B5EF4-FFF2-40B4-BE49-F238E27FC236}">
                <a16:creationId xmlns:a16="http://schemas.microsoft.com/office/drawing/2014/main" id="{67ED09E3-05B7-45BC-B37E-17BDA5B7A681}"/>
              </a:ext>
            </a:extLst>
          </p:cNvPr>
          <p:cNvSpPr/>
          <p:nvPr/>
        </p:nvSpPr>
        <p:spPr>
          <a:xfrm>
            <a:off x="8757229" y="3584619"/>
            <a:ext cx="133691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原材料入库检测</a:t>
            </a:r>
          </a:p>
        </p:txBody>
      </p:sp>
      <p:sp>
        <p:nvSpPr>
          <p:cNvPr id="142" name="矩形: 圆角 141">
            <a:extLst>
              <a:ext uri="{FF2B5EF4-FFF2-40B4-BE49-F238E27FC236}">
                <a16:creationId xmlns:a16="http://schemas.microsoft.com/office/drawing/2014/main" id="{063ADD23-8E24-44DF-8E1E-06493A82536C}"/>
              </a:ext>
            </a:extLst>
          </p:cNvPr>
          <p:cNvSpPr/>
          <p:nvPr/>
        </p:nvSpPr>
        <p:spPr>
          <a:xfrm>
            <a:off x="1172625" y="3584619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质量体系管理</a:t>
            </a:r>
          </a:p>
        </p:txBody>
      </p:sp>
      <p:sp>
        <p:nvSpPr>
          <p:cNvPr id="143" name="矩形: 圆角 142">
            <a:extLst>
              <a:ext uri="{FF2B5EF4-FFF2-40B4-BE49-F238E27FC236}">
                <a16:creationId xmlns:a16="http://schemas.microsoft.com/office/drawing/2014/main" id="{E51D0F85-F338-4B68-8574-5E4CB980C75E}"/>
              </a:ext>
            </a:extLst>
          </p:cNvPr>
          <p:cNvSpPr/>
          <p:nvPr/>
        </p:nvSpPr>
        <p:spPr>
          <a:xfrm>
            <a:off x="114269" y="4851221"/>
            <a:ext cx="708890" cy="1580939"/>
          </a:xfrm>
          <a:prstGeom prst="roundRect">
            <a:avLst>
              <a:gd name="adj" fmla="val 8524"/>
            </a:avLst>
          </a:prstGeom>
          <a:solidFill>
            <a:srgbClr val="7F7F7F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设备</a:t>
            </a:r>
            <a:r>
              <a:rPr lang="zh-CN" altLang="en-US" sz="1600" kern="0" dirty="0">
                <a:solidFill>
                  <a:prstClr val="white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安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环</a:t>
            </a:r>
            <a:endParaRPr kumimoji="0" lang="en-US" altLang="zh-CN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粗黑宋简体" panose="02000000000000000000" pitchFamily="2" charset="-122"/>
              <a:ea typeface="方正粗黑宋简体" panose="02000000000000000000" pitchFamily="2" charset="-122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能源</a:t>
            </a:r>
          </a:p>
        </p:txBody>
      </p:sp>
      <p:sp>
        <p:nvSpPr>
          <p:cNvPr id="144" name="矩形: 圆角 143">
            <a:extLst>
              <a:ext uri="{FF2B5EF4-FFF2-40B4-BE49-F238E27FC236}">
                <a16:creationId xmlns:a16="http://schemas.microsoft.com/office/drawing/2014/main" id="{D153FFA4-ACF8-4A8D-9DF0-EF0062D55714}"/>
              </a:ext>
            </a:extLst>
          </p:cNvPr>
          <p:cNvSpPr/>
          <p:nvPr/>
        </p:nvSpPr>
        <p:spPr>
          <a:xfrm>
            <a:off x="874772" y="4851220"/>
            <a:ext cx="11178500" cy="1580940"/>
          </a:xfrm>
          <a:prstGeom prst="roundRect">
            <a:avLst>
              <a:gd name="adj" fmla="val 1916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5" name="矩形: 圆角 144">
            <a:extLst>
              <a:ext uri="{FF2B5EF4-FFF2-40B4-BE49-F238E27FC236}">
                <a16:creationId xmlns:a16="http://schemas.microsoft.com/office/drawing/2014/main" id="{D4040EA0-3014-4487-BF60-1AD5482515A8}"/>
              </a:ext>
            </a:extLst>
          </p:cNvPr>
          <p:cNvSpPr/>
          <p:nvPr/>
        </p:nvSpPr>
        <p:spPr>
          <a:xfrm>
            <a:off x="114269" y="3486917"/>
            <a:ext cx="708890" cy="605094"/>
          </a:xfrm>
          <a:prstGeom prst="roundRect">
            <a:avLst>
              <a:gd name="adj" fmla="val 8524"/>
            </a:avLst>
          </a:prstGeom>
          <a:solidFill>
            <a:srgbClr val="7F7F7F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质量</a:t>
            </a:r>
          </a:p>
        </p:txBody>
      </p:sp>
      <p:sp>
        <p:nvSpPr>
          <p:cNvPr id="146" name="矩形: 圆角 145">
            <a:extLst>
              <a:ext uri="{FF2B5EF4-FFF2-40B4-BE49-F238E27FC236}">
                <a16:creationId xmlns:a16="http://schemas.microsoft.com/office/drawing/2014/main" id="{670A51E1-1580-45F5-8A7C-1B1259398388}"/>
              </a:ext>
            </a:extLst>
          </p:cNvPr>
          <p:cNvSpPr/>
          <p:nvPr/>
        </p:nvSpPr>
        <p:spPr>
          <a:xfrm>
            <a:off x="874771" y="4151136"/>
            <a:ext cx="11178501" cy="642493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7" name="矩形: 圆角 146">
            <a:extLst>
              <a:ext uri="{FF2B5EF4-FFF2-40B4-BE49-F238E27FC236}">
                <a16:creationId xmlns:a16="http://schemas.microsoft.com/office/drawing/2014/main" id="{2158F514-8BE8-482A-8048-62847B91B310}"/>
              </a:ext>
            </a:extLst>
          </p:cNvPr>
          <p:cNvSpPr/>
          <p:nvPr/>
        </p:nvSpPr>
        <p:spPr>
          <a:xfrm>
            <a:off x="7506959" y="42739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费用管理</a:t>
            </a:r>
          </a:p>
        </p:txBody>
      </p:sp>
      <p:sp>
        <p:nvSpPr>
          <p:cNvPr id="148" name="矩形: 圆角 147">
            <a:extLst>
              <a:ext uri="{FF2B5EF4-FFF2-40B4-BE49-F238E27FC236}">
                <a16:creationId xmlns:a16="http://schemas.microsoft.com/office/drawing/2014/main" id="{3075CA34-1786-4CB1-8E8D-9BE23BC50BF9}"/>
              </a:ext>
            </a:extLst>
          </p:cNvPr>
          <p:cNvSpPr/>
          <p:nvPr/>
        </p:nvSpPr>
        <p:spPr>
          <a:xfrm>
            <a:off x="9091274" y="4273974"/>
            <a:ext cx="133691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应付账款管理</a:t>
            </a:r>
          </a:p>
        </p:txBody>
      </p:sp>
      <p:sp>
        <p:nvSpPr>
          <p:cNvPr id="149" name="矩形: 圆角 148">
            <a:extLst>
              <a:ext uri="{FF2B5EF4-FFF2-40B4-BE49-F238E27FC236}">
                <a16:creationId xmlns:a16="http://schemas.microsoft.com/office/drawing/2014/main" id="{862DC5C1-09CB-4CB4-9F6A-4A98770BE058}"/>
              </a:ext>
            </a:extLst>
          </p:cNvPr>
          <p:cNvSpPr/>
          <p:nvPr/>
        </p:nvSpPr>
        <p:spPr>
          <a:xfrm>
            <a:off x="1169699" y="42739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总账管理</a:t>
            </a:r>
          </a:p>
        </p:txBody>
      </p:sp>
      <p:sp>
        <p:nvSpPr>
          <p:cNvPr id="150" name="矩形: 圆角 149">
            <a:extLst>
              <a:ext uri="{FF2B5EF4-FFF2-40B4-BE49-F238E27FC236}">
                <a16:creationId xmlns:a16="http://schemas.microsoft.com/office/drawing/2014/main" id="{056BE7CE-9109-4AA6-9ED3-3B2D60720029}"/>
              </a:ext>
            </a:extLst>
          </p:cNvPr>
          <p:cNvSpPr/>
          <p:nvPr/>
        </p:nvSpPr>
        <p:spPr>
          <a:xfrm>
            <a:off x="114269" y="4151135"/>
            <a:ext cx="708890" cy="642493"/>
          </a:xfrm>
          <a:prstGeom prst="roundRect">
            <a:avLst>
              <a:gd name="adj" fmla="val 8524"/>
            </a:avLst>
          </a:prstGeom>
          <a:solidFill>
            <a:srgbClr val="7F7F7F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财务</a:t>
            </a:r>
          </a:p>
        </p:txBody>
      </p:sp>
      <p:sp>
        <p:nvSpPr>
          <p:cNvPr id="151" name="箭头: 右 150">
            <a:extLst>
              <a:ext uri="{FF2B5EF4-FFF2-40B4-BE49-F238E27FC236}">
                <a16:creationId xmlns:a16="http://schemas.microsoft.com/office/drawing/2014/main" id="{15616801-0F84-44FE-AD6A-B689E848EFF9}"/>
              </a:ext>
            </a:extLst>
          </p:cNvPr>
          <p:cNvSpPr/>
          <p:nvPr/>
        </p:nvSpPr>
        <p:spPr>
          <a:xfrm>
            <a:off x="3126972" y="1909699"/>
            <a:ext cx="165591" cy="260253"/>
          </a:xfrm>
          <a:prstGeom prst="rightArrow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52" name="箭头: 右 151">
            <a:extLst>
              <a:ext uri="{FF2B5EF4-FFF2-40B4-BE49-F238E27FC236}">
                <a16:creationId xmlns:a16="http://schemas.microsoft.com/office/drawing/2014/main" id="{54FE665F-36E3-4DC2-A463-D4F99AB169F0}"/>
              </a:ext>
            </a:extLst>
          </p:cNvPr>
          <p:cNvSpPr/>
          <p:nvPr/>
        </p:nvSpPr>
        <p:spPr>
          <a:xfrm>
            <a:off x="6282447" y="1909699"/>
            <a:ext cx="165591" cy="260253"/>
          </a:xfrm>
          <a:prstGeom prst="rightArrow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3" name="矩形: 圆角 152">
            <a:extLst>
              <a:ext uri="{FF2B5EF4-FFF2-40B4-BE49-F238E27FC236}">
                <a16:creationId xmlns:a16="http://schemas.microsoft.com/office/drawing/2014/main" id="{11DAD306-B2CE-4BD7-99C2-E306898ADB16}"/>
              </a:ext>
            </a:extLst>
          </p:cNvPr>
          <p:cNvSpPr/>
          <p:nvPr/>
        </p:nvSpPr>
        <p:spPr>
          <a:xfrm>
            <a:off x="5303578" y="1817423"/>
            <a:ext cx="872835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生产计划</a:t>
            </a:r>
          </a:p>
        </p:txBody>
      </p:sp>
      <p:sp>
        <p:nvSpPr>
          <p:cNvPr id="154" name="箭头: 右 153">
            <a:extLst>
              <a:ext uri="{FF2B5EF4-FFF2-40B4-BE49-F238E27FC236}">
                <a16:creationId xmlns:a16="http://schemas.microsoft.com/office/drawing/2014/main" id="{775BC86C-4038-4029-8B3D-5CC3F1E6C2D5}"/>
              </a:ext>
            </a:extLst>
          </p:cNvPr>
          <p:cNvSpPr/>
          <p:nvPr/>
        </p:nvSpPr>
        <p:spPr>
          <a:xfrm>
            <a:off x="8448822" y="1909699"/>
            <a:ext cx="165591" cy="260253"/>
          </a:xfrm>
          <a:prstGeom prst="rightArrow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 dirty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55" name="矩形: 圆角 154">
            <a:extLst>
              <a:ext uri="{FF2B5EF4-FFF2-40B4-BE49-F238E27FC236}">
                <a16:creationId xmlns:a16="http://schemas.microsoft.com/office/drawing/2014/main" id="{DB6DC69D-A0C3-43BC-A08E-7AD7D4990AC4}"/>
              </a:ext>
            </a:extLst>
          </p:cNvPr>
          <p:cNvSpPr/>
          <p:nvPr/>
        </p:nvSpPr>
        <p:spPr>
          <a:xfrm>
            <a:off x="8679281" y="1771057"/>
            <a:ext cx="1128238" cy="535653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6" name="矩形: 圆角 155">
            <a:extLst>
              <a:ext uri="{FF2B5EF4-FFF2-40B4-BE49-F238E27FC236}">
                <a16:creationId xmlns:a16="http://schemas.microsoft.com/office/drawing/2014/main" id="{5B7E22C3-C212-4553-B84D-6D527CDA73AD}"/>
              </a:ext>
            </a:extLst>
          </p:cNvPr>
          <p:cNvSpPr/>
          <p:nvPr/>
        </p:nvSpPr>
        <p:spPr>
          <a:xfrm>
            <a:off x="8736058" y="1817423"/>
            <a:ext cx="999031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供应商发料</a:t>
            </a:r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24F565E2-A9F0-48BD-9AA5-857F94B7605D}"/>
              </a:ext>
            </a:extLst>
          </p:cNvPr>
          <p:cNvSpPr txBox="1"/>
          <p:nvPr/>
        </p:nvSpPr>
        <p:spPr>
          <a:xfrm>
            <a:off x="8614978" y="1505610"/>
            <a:ext cx="7194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ea typeface="方正粗黑宋简体" panose="02000000000000000000" pitchFamily="2" charset="-122"/>
              </a:rPr>
              <a:t>供应商</a:t>
            </a:r>
          </a:p>
        </p:txBody>
      </p:sp>
      <p:sp>
        <p:nvSpPr>
          <p:cNvPr id="158" name="矩形: 圆角 157">
            <a:extLst>
              <a:ext uri="{FF2B5EF4-FFF2-40B4-BE49-F238E27FC236}">
                <a16:creationId xmlns:a16="http://schemas.microsoft.com/office/drawing/2014/main" id="{4D308BED-DBAB-4178-B82F-9D51262AA94E}"/>
              </a:ext>
            </a:extLst>
          </p:cNvPr>
          <p:cNvSpPr/>
          <p:nvPr/>
        </p:nvSpPr>
        <p:spPr>
          <a:xfrm>
            <a:off x="10127235" y="1762826"/>
            <a:ext cx="1892489" cy="1557736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9" name="矩形: 圆角 158">
            <a:extLst>
              <a:ext uri="{FF2B5EF4-FFF2-40B4-BE49-F238E27FC236}">
                <a16:creationId xmlns:a16="http://schemas.microsoft.com/office/drawing/2014/main" id="{8AAE8D84-F220-4A0F-94A3-D7B0563EED64}"/>
              </a:ext>
            </a:extLst>
          </p:cNvPr>
          <p:cNvSpPr/>
          <p:nvPr/>
        </p:nvSpPr>
        <p:spPr>
          <a:xfrm>
            <a:off x="10617728" y="1825512"/>
            <a:ext cx="87283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原材料收货</a:t>
            </a:r>
          </a:p>
        </p:txBody>
      </p:sp>
      <p:sp>
        <p:nvSpPr>
          <p:cNvPr id="160" name="文本框 159">
            <a:extLst>
              <a:ext uri="{FF2B5EF4-FFF2-40B4-BE49-F238E27FC236}">
                <a16:creationId xmlns:a16="http://schemas.microsoft.com/office/drawing/2014/main" id="{F7ECBA75-3672-4540-A823-C279608D46FA}"/>
              </a:ext>
            </a:extLst>
          </p:cNvPr>
          <p:cNvSpPr txBox="1"/>
          <p:nvPr/>
        </p:nvSpPr>
        <p:spPr>
          <a:xfrm>
            <a:off x="10062933" y="1497379"/>
            <a:ext cx="1086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ea typeface="方正粗黑宋简体" panose="02000000000000000000" pitchFamily="2" charset="-122"/>
              </a:rPr>
              <a:t>原材料管理</a:t>
            </a:r>
          </a:p>
        </p:txBody>
      </p:sp>
      <p:sp>
        <p:nvSpPr>
          <p:cNvPr id="161" name="矩形: 圆角 160">
            <a:extLst>
              <a:ext uri="{FF2B5EF4-FFF2-40B4-BE49-F238E27FC236}">
                <a16:creationId xmlns:a16="http://schemas.microsoft.com/office/drawing/2014/main" id="{A393BB00-EF9C-4560-B338-529FCBB265A0}"/>
              </a:ext>
            </a:extLst>
          </p:cNvPr>
          <p:cNvSpPr/>
          <p:nvPr/>
        </p:nvSpPr>
        <p:spPr>
          <a:xfrm>
            <a:off x="10169848" y="2323352"/>
            <a:ext cx="872835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原材料入库</a:t>
            </a:r>
          </a:p>
        </p:txBody>
      </p:sp>
      <p:sp>
        <p:nvSpPr>
          <p:cNvPr id="162" name="箭头: 右 161">
            <a:extLst>
              <a:ext uri="{FF2B5EF4-FFF2-40B4-BE49-F238E27FC236}">
                <a16:creationId xmlns:a16="http://schemas.microsoft.com/office/drawing/2014/main" id="{9CC984EB-B6D2-44AC-89B9-40F85F4C4DEF}"/>
              </a:ext>
            </a:extLst>
          </p:cNvPr>
          <p:cNvSpPr/>
          <p:nvPr/>
        </p:nvSpPr>
        <p:spPr>
          <a:xfrm>
            <a:off x="9881629" y="1909699"/>
            <a:ext cx="165591" cy="260253"/>
          </a:xfrm>
          <a:prstGeom prst="rightArrow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63" name="矩形: 圆角 162">
            <a:extLst>
              <a:ext uri="{FF2B5EF4-FFF2-40B4-BE49-F238E27FC236}">
                <a16:creationId xmlns:a16="http://schemas.microsoft.com/office/drawing/2014/main" id="{1BA57CF9-D851-4FA2-A0A4-2141D3D1EFB4}"/>
              </a:ext>
            </a:extLst>
          </p:cNvPr>
          <p:cNvSpPr/>
          <p:nvPr/>
        </p:nvSpPr>
        <p:spPr>
          <a:xfrm>
            <a:off x="11106985" y="2323352"/>
            <a:ext cx="872835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原材料库</a:t>
            </a:r>
          </a:p>
        </p:txBody>
      </p:sp>
      <p:sp>
        <p:nvSpPr>
          <p:cNvPr id="164" name="矩形: 圆角 163">
            <a:extLst>
              <a:ext uri="{FF2B5EF4-FFF2-40B4-BE49-F238E27FC236}">
                <a16:creationId xmlns:a16="http://schemas.microsoft.com/office/drawing/2014/main" id="{454ED66F-1A28-4076-A9A8-B0B743D4978B}"/>
              </a:ext>
            </a:extLst>
          </p:cNvPr>
          <p:cNvSpPr/>
          <p:nvPr/>
        </p:nvSpPr>
        <p:spPr>
          <a:xfrm>
            <a:off x="10669342" y="2802465"/>
            <a:ext cx="87283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发料配送</a:t>
            </a:r>
          </a:p>
        </p:txBody>
      </p:sp>
      <p:sp>
        <p:nvSpPr>
          <p:cNvPr id="165" name="箭头: 右 164">
            <a:extLst>
              <a:ext uri="{FF2B5EF4-FFF2-40B4-BE49-F238E27FC236}">
                <a16:creationId xmlns:a16="http://schemas.microsoft.com/office/drawing/2014/main" id="{111F08FC-E34A-4817-A2B4-62CBBF1E8855}"/>
              </a:ext>
            </a:extLst>
          </p:cNvPr>
          <p:cNvSpPr/>
          <p:nvPr/>
        </p:nvSpPr>
        <p:spPr>
          <a:xfrm flipH="1">
            <a:off x="9883928" y="2814773"/>
            <a:ext cx="165591" cy="260253"/>
          </a:xfrm>
          <a:prstGeom prst="rightArrow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66" name="矩形: 圆角 165">
            <a:extLst>
              <a:ext uri="{FF2B5EF4-FFF2-40B4-BE49-F238E27FC236}">
                <a16:creationId xmlns:a16="http://schemas.microsoft.com/office/drawing/2014/main" id="{83D6C7F9-4175-4ED1-BA2E-A2BDBEE491D5}"/>
              </a:ext>
            </a:extLst>
          </p:cNvPr>
          <p:cNvSpPr/>
          <p:nvPr/>
        </p:nvSpPr>
        <p:spPr>
          <a:xfrm>
            <a:off x="8736058" y="2686786"/>
            <a:ext cx="999031" cy="245279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收料</a:t>
            </a:r>
          </a:p>
        </p:txBody>
      </p:sp>
      <p:sp>
        <p:nvSpPr>
          <p:cNvPr id="167" name="矩形: 圆角 166">
            <a:extLst>
              <a:ext uri="{FF2B5EF4-FFF2-40B4-BE49-F238E27FC236}">
                <a16:creationId xmlns:a16="http://schemas.microsoft.com/office/drawing/2014/main" id="{40DFF24B-F204-484C-855A-304D3BD80520}"/>
              </a:ext>
            </a:extLst>
          </p:cNvPr>
          <p:cNvSpPr/>
          <p:nvPr/>
        </p:nvSpPr>
        <p:spPr>
          <a:xfrm>
            <a:off x="8738019" y="2988962"/>
            <a:ext cx="999031" cy="245279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投料</a:t>
            </a:r>
          </a:p>
        </p:txBody>
      </p:sp>
      <p:sp>
        <p:nvSpPr>
          <p:cNvPr id="168" name="矩形: 圆角 167">
            <a:extLst>
              <a:ext uri="{FF2B5EF4-FFF2-40B4-BE49-F238E27FC236}">
                <a16:creationId xmlns:a16="http://schemas.microsoft.com/office/drawing/2014/main" id="{2B4BEC75-D251-4E55-BCB4-58006E9954A0}"/>
              </a:ext>
            </a:extLst>
          </p:cNvPr>
          <p:cNvSpPr/>
          <p:nvPr/>
        </p:nvSpPr>
        <p:spPr>
          <a:xfrm>
            <a:off x="7652278" y="2686786"/>
            <a:ext cx="999031" cy="245279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混合</a:t>
            </a:r>
          </a:p>
        </p:txBody>
      </p:sp>
      <p:sp>
        <p:nvSpPr>
          <p:cNvPr id="169" name="矩形: 圆角 168">
            <a:extLst>
              <a:ext uri="{FF2B5EF4-FFF2-40B4-BE49-F238E27FC236}">
                <a16:creationId xmlns:a16="http://schemas.microsoft.com/office/drawing/2014/main" id="{A0581204-E05B-4B72-8EC4-509AC6E1BFEB}"/>
              </a:ext>
            </a:extLst>
          </p:cNvPr>
          <p:cNvSpPr/>
          <p:nvPr/>
        </p:nvSpPr>
        <p:spPr>
          <a:xfrm>
            <a:off x="7658969" y="2988962"/>
            <a:ext cx="999031" cy="245279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包装</a:t>
            </a:r>
          </a:p>
        </p:txBody>
      </p:sp>
      <p:sp>
        <p:nvSpPr>
          <p:cNvPr id="170" name="矩形: 圆角 169">
            <a:extLst>
              <a:ext uri="{FF2B5EF4-FFF2-40B4-BE49-F238E27FC236}">
                <a16:creationId xmlns:a16="http://schemas.microsoft.com/office/drawing/2014/main" id="{0754BB3D-DBAC-4D9E-9AF8-739F1181BD97}"/>
              </a:ext>
            </a:extLst>
          </p:cNvPr>
          <p:cNvSpPr/>
          <p:nvPr/>
        </p:nvSpPr>
        <p:spPr>
          <a:xfrm>
            <a:off x="6568498" y="2686786"/>
            <a:ext cx="999031" cy="245279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喷码</a:t>
            </a:r>
          </a:p>
        </p:txBody>
      </p:sp>
      <p:sp>
        <p:nvSpPr>
          <p:cNvPr id="171" name="矩形: 圆角 170">
            <a:extLst>
              <a:ext uri="{FF2B5EF4-FFF2-40B4-BE49-F238E27FC236}">
                <a16:creationId xmlns:a16="http://schemas.microsoft.com/office/drawing/2014/main" id="{45D70DD3-B7A7-4538-92B3-F18556C949D6}"/>
              </a:ext>
            </a:extLst>
          </p:cNvPr>
          <p:cNvSpPr/>
          <p:nvPr/>
        </p:nvSpPr>
        <p:spPr>
          <a:xfrm>
            <a:off x="6579919" y="2988962"/>
            <a:ext cx="999031" cy="245279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码垛</a:t>
            </a:r>
          </a:p>
        </p:txBody>
      </p:sp>
      <p:sp>
        <p:nvSpPr>
          <p:cNvPr id="172" name="矩形: 圆角 171">
            <a:extLst>
              <a:ext uri="{FF2B5EF4-FFF2-40B4-BE49-F238E27FC236}">
                <a16:creationId xmlns:a16="http://schemas.microsoft.com/office/drawing/2014/main" id="{3CAF5A5D-BCD3-450D-8575-6A59320A3CB9}"/>
              </a:ext>
            </a:extLst>
          </p:cNvPr>
          <p:cNvSpPr/>
          <p:nvPr/>
        </p:nvSpPr>
        <p:spPr>
          <a:xfrm>
            <a:off x="3358860" y="2612076"/>
            <a:ext cx="2831276" cy="697454"/>
          </a:xfrm>
          <a:prstGeom prst="roundRect">
            <a:avLst>
              <a:gd name="adj" fmla="val 5952"/>
            </a:avLst>
          </a:prstGeom>
          <a:solidFill>
            <a:sysClr val="window" lastClr="FFFFFF"/>
          </a:solidFill>
          <a:ln w="19050" cap="flat" cmpd="sng" algn="ctr">
            <a:solidFill>
              <a:srgbClr val="A5A5A5"/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 w="12700">
                <a:solidFill>
                  <a:prstClr val="black"/>
                </a:solidFill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73" name="文本框 172">
            <a:extLst>
              <a:ext uri="{FF2B5EF4-FFF2-40B4-BE49-F238E27FC236}">
                <a16:creationId xmlns:a16="http://schemas.microsoft.com/office/drawing/2014/main" id="{320E2226-9E51-49F9-8CFC-276378ECA7AD}"/>
              </a:ext>
            </a:extLst>
          </p:cNvPr>
          <p:cNvSpPr txBox="1"/>
          <p:nvPr/>
        </p:nvSpPr>
        <p:spPr>
          <a:xfrm>
            <a:off x="3373946" y="2328126"/>
            <a:ext cx="1256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400" dirty="0">
                <a:ea typeface="方正粗黑宋简体" panose="02000000000000000000" pitchFamily="2" charset="-122"/>
              </a:rPr>
              <a:t>产成品管理</a:t>
            </a:r>
          </a:p>
        </p:txBody>
      </p:sp>
      <p:sp>
        <p:nvSpPr>
          <p:cNvPr id="174" name="箭头: 右 173">
            <a:extLst>
              <a:ext uri="{FF2B5EF4-FFF2-40B4-BE49-F238E27FC236}">
                <a16:creationId xmlns:a16="http://schemas.microsoft.com/office/drawing/2014/main" id="{5189421C-E079-487E-BE21-A914F322B92B}"/>
              </a:ext>
            </a:extLst>
          </p:cNvPr>
          <p:cNvSpPr/>
          <p:nvPr/>
        </p:nvSpPr>
        <p:spPr>
          <a:xfrm flipH="1">
            <a:off x="6256058" y="2818040"/>
            <a:ext cx="165591" cy="260253"/>
          </a:xfrm>
          <a:prstGeom prst="rightArrow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75" name="矩形: 圆角 174">
            <a:extLst>
              <a:ext uri="{FF2B5EF4-FFF2-40B4-BE49-F238E27FC236}">
                <a16:creationId xmlns:a16="http://schemas.microsoft.com/office/drawing/2014/main" id="{06434AE9-E6E2-4EC8-A5CB-6C9718B44210}"/>
              </a:ext>
            </a:extLst>
          </p:cNvPr>
          <p:cNvSpPr/>
          <p:nvPr/>
        </p:nvSpPr>
        <p:spPr>
          <a:xfrm>
            <a:off x="3604246" y="2690618"/>
            <a:ext cx="999031" cy="245279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成品发货</a:t>
            </a:r>
          </a:p>
        </p:txBody>
      </p:sp>
      <p:sp>
        <p:nvSpPr>
          <p:cNvPr id="176" name="矩形: 圆角 175">
            <a:extLst>
              <a:ext uri="{FF2B5EF4-FFF2-40B4-BE49-F238E27FC236}">
                <a16:creationId xmlns:a16="http://schemas.microsoft.com/office/drawing/2014/main" id="{56A54F8D-5EF1-444B-8808-50F614D68EE2}"/>
              </a:ext>
            </a:extLst>
          </p:cNvPr>
          <p:cNvSpPr/>
          <p:nvPr/>
        </p:nvSpPr>
        <p:spPr>
          <a:xfrm>
            <a:off x="4915491" y="2682403"/>
            <a:ext cx="999031" cy="245279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成品待检</a:t>
            </a:r>
          </a:p>
        </p:txBody>
      </p:sp>
      <p:sp>
        <p:nvSpPr>
          <p:cNvPr id="177" name="矩形: 圆角 176">
            <a:extLst>
              <a:ext uri="{FF2B5EF4-FFF2-40B4-BE49-F238E27FC236}">
                <a16:creationId xmlns:a16="http://schemas.microsoft.com/office/drawing/2014/main" id="{79BA2041-6F18-4918-8BB3-396B4E7F2564}"/>
              </a:ext>
            </a:extLst>
          </p:cNvPr>
          <p:cNvSpPr/>
          <p:nvPr/>
        </p:nvSpPr>
        <p:spPr>
          <a:xfrm>
            <a:off x="4915491" y="2995966"/>
            <a:ext cx="999031" cy="245279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成品入库</a:t>
            </a:r>
          </a:p>
        </p:txBody>
      </p:sp>
      <p:sp>
        <p:nvSpPr>
          <p:cNvPr id="178" name="矩形: 圆角 177">
            <a:extLst>
              <a:ext uri="{FF2B5EF4-FFF2-40B4-BE49-F238E27FC236}">
                <a16:creationId xmlns:a16="http://schemas.microsoft.com/office/drawing/2014/main" id="{CAA96364-12E8-4F39-9CB0-B587505353C1}"/>
              </a:ext>
            </a:extLst>
          </p:cNvPr>
          <p:cNvSpPr/>
          <p:nvPr/>
        </p:nvSpPr>
        <p:spPr>
          <a:xfrm>
            <a:off x="3604246" y="2987544"/>
            <a:ext cx="999031" cy="245279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成品库</a:t>
            </a:r>
          </a:p>
        </p:txBody>
      </p:sp>
      <p:sp>
        <p:nvSpPr>
          <p:cNvPr id="179" name="箭头: 右 178">
            <a:extLst>
              <a:ext uri="{FF2B5EF4-FFF2-40B4-BE49-F238E27FC236}">
                <a16:creationId xmlns:a16="http://schemas.microsoft.com/office/drawing/2014/main" id="{DD14483B-D8D5-429A-AC92-70D9C7FDC2A6}"/>
              </a:ext>
            </a:extLst>
          </p:cNvPr>
          <p:cNvSpPr/>
          <p:nvPr/>
        </p:nvSpPr>
        <p:spPr>
          <a:xfrm flipH="1">
            <a:off x="3119776" y="2827467"/>
            <a:ext cx="165591" cy="260253"/>
          </a:xfrm>
          <a:prstGeom prst="rightArrow">
            <a:avLst/>
          </a:prstGeom>
          <a:solidFill>
            <a:srgbClr val="AADB1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80" name="矩形: 圆角 179">
            <a:extLst>
              <a:ext uri="{FF2B5EF4-FFF2-40B4-BE49-F238E27FC236}">
                <a16:creationId xmlns:a16="http://schemas.microsoft.com/office/drawing/2014/main" id="{083B1BEF-5E9F-49B1-8E25-66E0FB29C7BD}"/>
              </a:ext>
            </a:extLst>
          </p:cNvPr>
          <p:cNvSpPr/>
          <p:nvPr/>
        </p:nvSpPr>
        <p:spPr>
          <a:xfrm>
            <a:off x="6858115" y="3584619"/>
            <a:ext cx="1542141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生产过程质量检测</a:t>
            </a:r>
          </a:p>
        </p:txBody>
      </p:sp>
      <p:sp>
        <p:nvSpPr>
          <p:cNvPr id="181" name="矩形: 圆角 180">
            <a:extLst>
              <a:ext uri="{FF2B5EF4-FFF2-40B4-BE49-F238E27FC236}">
                <a16:creationId xmlns:a16="http://schemas.microsoft.com/office/drawing/2014/main" id="{C08CEC0A-0A81-40B8-A962-BD8CA9D08F0C}"/>
              </a:ext>
            </a:extLst>
          </p:cNvPr>
          <p:cNvSpPr/>
          <p:nvPr/>
        </p:nvSpPr>
        <p:spPr>
          <a:xfrm>
            <a:off x="4964927" y="3584619"/>
            <a:ext cx="133691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成品入库检测</a:t>
            </a:r>
          </a:p>
        </p:txBody>
      </p:sp>
      <p:sp>
        <p:nvSpPr>
          <p:cNvPr id="182" name="矩形: 圆角 181">
            <a:extLst>
              <a:ext uri="{FF2B5EF4-FFF2-40B4-BE49-F238E27FC236}">
                <a16:creationId xmlns:a16="http://schemas.microsoft.com/office/drawing/2014/main" id="{6CC6EEF5-67B1-4DDB-A596-B63444EA2E9E}"/>
              </a:ext>
            </a:extLst>
          </p:cNvPr>
          <p:cNvSpPr/>
          <p:nvPr/>
        </p:nvSpPr>
        <p:spPr>
          <a:xfrm>
            <a:off x="10653381" y="3584619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售后质量管理</a:t>
            </a:r>
          </a:p>
        </p:txBody>
      </p:sp>
      <p:sp>
        <p:nvSpPr>
          <p:cNvPr id="183" name="矩形: 圆角 182">
            <a:extLst>
              <a:ext uri="{FF2B5EF4-FFF2-40B4-BE49-F238E27FC236}">
                <a16:creationId xmlns:a16="http://schemas.microsoft.com/office/drawing/2014/main" id="{1C3630ED-7AB9-4AC7-B376-F2DDBD76DAF7}"/>
              </a:ext>
            </a:extLst>
          </p:cNvPr>
          <p:cNvSpPr/>
          <p:nvPr/>
        </p:nvSpPr>
        <p:spPr>
          <a:xfrm>
            <a:off x="10675591" y="42739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资金管理</a:t>
            </a:r>
          </a:p>
        </p:txBody>
      </p:sp>
      <p:sp>
        <p:nvSpPr>
          <p:cNvPr id="184" name="矩形: 圆角 183">
            <a:extLst>
              <a:ext uri="{FF2B5EF4-FFF2-40B4-BE49-F238E27FC236}">
                <a16:creationId xmlns:a16="http://schemas.microsoft.com/office/drawing/2014/main" id="{BA229AE9-F732-488B-AE6F-C1E82141860C}"/>
              </a:ext>
            </a:extLst>
          </p:cNvPr>
          <p:cNvSpPr/>
          <p:nvPr/>
        </p:nvSpPr>
        <p:spPr>
          <a:xfrm>
            <a:off x="4338329" y="42739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成本管理</a:t>
            </a:r>
          </a:p>
        </p:txBody>
      </p:sp>
      <p:sp>
        <p:nvSpPr>
          <p:cNvPr id="185" name="矩形: 圆角 184">
            <a:extLst>
              <a:ext uri="{FF2B5EF4-FFF2-40B4-BE49-F238E27FC236}">
                <a16:creationId xmlns:a16="http://schemas.microsoft.com/office/drawing/2014/main" id="{8C925EE1-BE7C-400F-A058-51353CA34614}"/>
              </a:ext>
            </a:extLst>
          </p:cNvPr>
          <p:cNvSpPr/>
          <p:nvPr/>
        </p:nvSpPr>
        <p:spPr>
          <a:xfrm>
            <a:off x="5922644" y="42739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成本分析</a:t>
            </a:r>
          </a:p>
        </p:txBody>
      </p:sp>
      <p:sp>
        <p:nvSpPr>
          <p:cNvPr id="186" name="矩形: 圆角 185">
            <a:extLst>
              <a:ext uri="{FF2B5EF4-FFF2-40B4-BE49-F238E27FC236}">
                <a16:creationId xmlns:a16="http://schemas.microsoft.com/office/drawing/2014/main" id="{0C7235EA-6760-456E-819A-CB57FA5A1222}"/>
              </a:ext>
            </a:extLst>
          </p:cNvPr>
          <p:cNvSpPr/>
          <p:nvPr/>
        </p:nvSpPr>
        <p:spPr>
          <a:xfrm>
            <a:off x="2754014" y="4273974"/>
            <a:ext cx="133691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应收账款管理</a:t>
            </a:r>
          </a:p>
        </p:txBody>
      </p:sp>
      <p:sp>
        <p:nvSpPr>
          <p:cNvPr id="187" name="矩形: 圆角 186">
            <a:extLst>
              <a:ext uri="{FF2B5EF4-FFF2-40B4-BE49-F238E27FC236}">
                <a16:creationId xmlns:a16="http://schemas.microsoft.com/office/drawing/2014/main" id="{9170F9AB-A435-48E0-B751-E59A397D6DFA}"/>
              </a:ext>
            </a:extLst>
          </p:cNvPr>
          <p:cNvSpPr/>
          <p:nvPr/>
        </p:nvSpPr>
        <p:spPr>
          <a:xfrm>
            <a:off x="1199227" y="4912453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设备管理</a:t>
            </a:r>
          </a:p>
        </p:txBody>
      </p:sp>
      <p:sp>
        <p:nvSpPr>
          <p:cNvPr id="188" name="矩形: 圆角 187">
            <a:extLst>
              <a:ext uri="{FF2B5EF4-FFF2-40B4-BE49-F238E27FC236}">
                <a16:creationId xmlns:a16="http://schemas.microsoft.com/office/drawing/2014/main" id="{901ACBE9-F7CE-4B1A-96AB-140A9506C410}"/>
              </a:ext>
            </a:extLst>
          </p:cNvPr>
          <p:cNvSpPr/>
          <p:nvPr/>
        </p:nvSpPr>
        <p:spPr>
          <a:xfrm>
            <a:off x="3055610" y="4912453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设备备件管理</a:t>
            </a:r>
          </a:p>
        </p:txBody>
      </p:sp>
      <p:sp>
        <p:nvSpPr>
          <p:cNvPr id="189" name="矩形: 圆角 188">
            <a:extLst>
              <a:ext uri="{FF2B5EF4-FFF2-40B4-BE49-F238E27FC236}">
                <a16:creationId xmlns:a16="http://schemas.microsoft.com/office/drawing/2014/main" id="{D9EFF4C3-07D6-404D-A2A3-42DAD12DF01E}"/>
              </a:ext>
            </a:extLst>
          </p:cNvPr>
          <p:cNvSpPr/>
          <p:nvPr/>
        </p:nvSpPr>
        <p:spPr>
          <a:xfrm>
            <a:off x="4911993" y="4912453"/>
            <a:ext cx="133691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1200" kern="0" dirty="0">
                <a:solidFill>
                  <a:prstClr val="black"/>
                </a:solidFill>
                <a:ea typeface="方正粗黑宋简体" panose="02000000000000000000" pitchFamily="2" charset="-122"/>
              </a:rPr>
              <a:t>设备点检</a:t>
            </a:r>
          </a:p>
        </p:txBody>
      </p:sp>
      <p:sp>
        <p:nvSpPr>
          <p:cNvPr id="190" name="矩形: 圆角 189">
            <a:extLst>
              <a:ext uri="{FF2B5EF4-FFF2-40B4-BE49-F238E27FC236}">
                <a16:creationId xmlns:a16="http://schemas.microsoft.com/office/drawing/2014/main" id="{46010E21-3DF9-43AD-85ED-555E73138167}"/>
              </a:ext>
            </a:extLst>
          </p:cNvPr>
          <p:cNvSpPr/>
          <p:nvPr/>
        </p:nvSpPr>
        <p:spPr>
          <a:xfrm>
            <a:off x="6768376" y="4912453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设备保养</a:t>
            </a:r>
          </a:p>
        </p:txBody>
      </p:sp>
      <p:sp>
        <p:nvSpPr>
          <p:cNvPr id="191" name="矩形: 圆角 190">
            <a:extLst>
              <a:ext uri="{FF2B5EF4-FFF2-40B4-BE49-F238E27FC236}">
                <a16:creationId xmlns:a16="http://schemas.microsoft.com/office/drawing/2014/main" id="{5DA51960-29CF-433E-90BF-293409AB240E}"/>
              </a:ext>
            </a:extLst>
          </p:cNvPr>
          <p:cNvSpPr/>
          <p:nvPr/>
        </p:nvSpPr>
        <p:spPr>
          <a:xfrm>
            <a:off x="8624759" y="4912453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设备维修</a:t>
            </a:r>
          </a:p>
        </p:txBody>
      </p:sp>
      <p:sp>
        <p:nvSpPr>
          <p:cNvPr id="192" name="矩形: 圆角 191">
            <a:extLst>
              <a:ext uri="{FF2B5EF4-FFF2-40B4-BE49-F238E27FC236}">
                <a16:creationId xmlns:a16="http://schemas.microsoft.com/office/drawing/2014/main" id="{D164D415-3790-4BB8-B4AB-BDDFACB5D788}"/>
              </a:ext>
            </a:extLst>
          </p:cNvPr>
          <p:cNvSpPr/>
          <p:nvPr/>
        </p:nvSpPr>
        <p:spPr>
          <a:xfrm>
            <a:off x="10481141" y="4912453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设备报废</a:t>
            </a:r>
          </a:p>
        </p:txBody>
      </p:sp>
      <p:sp>
        <p:nvSpPr>
          <p:cNvPr id="193" name="矩形: 圆角 192">
            <a:extLst>
              <a:ext uri="{FF2B5EF4-FFF2-40B4-BE49-F238E27FC236}">
                <a16:creationId xmlns:a16="http://schemas.microsoft.com/office/drawing/2014/main" id="{7B9494C6-3556-44AB-845E-7530E8A99BF3}"/>
              </a:ext>
            </a:extLst>
          </p:cNvPr>
          <p:cNvSpPr/>
          <p:nvPr/>
        </p:nvSpPr>
        <p:spPr>
          <a:xfrm>
            <a:off x="1194676" y="5402210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安全培训</a:t>
            </a:r>
          </a:p>
        </p:txBody>
      </p:sp>
      <p:sp>
        <p:nvSpPr>
          <p:cNvPr id="194" name="矩形: 圆角 193">
            <a:extLst>
              <a:ext uri="{FF2B5EF4-FFF2-40B4-BE49-F238E27FC236}">
                <a16:creationId xmlns:a16="http://schemas.microsoft.com/office/drawing/2014/main" id="{AD48C79C-4F66-462A-B281-6DA584EF8F88}"/>
              </a:ext>
            </a:extLst>
          </p:cNvPr>
          <p:cNvSpPr/>
          <p:nvPr/>
        </p:nvSpPr>
        <p:spPr>
          <a:xfrm>
            <a:off x="3051853" y="5402210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消防管理</a:t>
            </a:r>
          </a:p>
        </p:txBody>
      </p:sp>
      <p:sp>
        <p:nvSpPr>
          <p:cNvPr id="195" name="矩形: 圆角 194">
            <a:extLst>
              <a:ext uri="{FF2B5EF4-FFF2-40B4-BE49-F238E27FC236}">
                <a16:creationId xmlns:a16="http://schemas.microsoft.com/office/drawing/2014/main" id="{38A1B974-3009-449C-8923-F964516724BC}"/>
              </a:ext>
            </a:extLst>
          </p:cNvPr>
          <p:cNvSpPr/>
          <p:nvPr/>
        </p:nvSpPr>
        <p:spPr>
          <a:xfrm>
            <a:off x="4909030" y="5402210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事故处理</a:t>
            </a:r>
          </a:p>
        </p:txBody>
      </p:sp>
      <p:sp>
        <p:nvSpPr>
          <p:cNvPr id="198" name="矩形: 圆角 197">
            <a:extLst>
              <a:ext uri="{FF2B5EF4-FFF2-40B4-BE49-F238E27FC236}">
                <a16:creationId xmlns:a16="http://schemas.microsoft.com/office/drawing/2014/main" id="{6E0ED0CE-4447-4127-96D6-A3CE1670D627}"/>
              </a:ext>
            </a:extLst>
          </p:cNvPr>
          <p:cNvSpPr/>
          <p:nvPr/>
        </p:nvSpPr>
        <p:spPr>
          <a:xfrm>
            <a:off x="10480561" y="5402210"/>
            <a:ext cx="1336916" cy="427332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固废处理</a:t>
            </a:r>
          </a:p>
        </p:txBody>
      </p:sp>
      <p:sp>
        <p:nvSpPr>
          <p:cNvPr id="199" name="矩形: 圆角 198">
            <a:extLst>
              <a:ext uri="{FF2B5EF4-FFF2-40B4-BE49-F238E27FC236}">
                <a16:creationId xmlns:a16="http://schemas.microsoft.com/office/drawing/2014/main" id="{B0818891-3A34-459F-B499-359989D397B6}"/>
              </a:ext>
            </a:extLst>
          </p:cNvPr>
          <p:cNvSpPr/>
          <p:nvPr/>
        </p:nvSpPr>
        <p:spPr>
          <a:xfrm>
            <a:off x="2128922" y="59113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水</a:t>
            </a:r>
          </a:p>
        </p:txBody>
      </p:sp>
      <p:sp>
        <p:nvSpPr>
          <p:cNvPr id="200" name="矩形: 圆角 199">
            <a:extLst>
              <a:ext uri="{FF2B5EF4-FFF2-40B4-BE49-F238E27FC236}">
                <a16:creationId xmlns:a16="http://schemas.microsoft.com/office/drawing/2014/main" id="{1450D3AB-C957-4503-BCDB-B69581A8AE83}"/>
              </a:ext>
            </a:extLst>
          </p:cNvPr>
          <p:cNvSpPr/>
          <p:nvPr/>
        </p:nvSpPr>
        <p:spPr>
          <a:xfrm>
            <a:off x="3881456" y="59113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电</a:t>
            </a:r>
          </a:p>
        </p:txBody>
      </p:sp>
      <p:sp>
        <p:nvSpPr>
          <p:cNvPr id="201" name="矩形: 圆角 200">
            <a:extLst>
              <a:ext uri="{FF2B5EF4-FFF2-40B4-BE49-F238E27FC236}">
                <a16:creationId xmlns:a16="http://schemas.microsoft.com/office/drawing/2014/main" id="{6CD8A661-35C2-4BA0-8785-7D9C0F8E5B69}"/>
              </a:ext>
            </a:extLst>
          </p:cNvPr>
          <p:cNvSpPr/>
          <p:nvPr/>
        </p:nvSpPr>
        <p:spPr>
          <a:xfrm>
            <a:off x="5633990" y="59113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天然气</a:t>
            </a:r>
          </a:p>
        </p:txBody>
      </p:sp>
      <p:sp>
        <p:nvSpPr>
          <p:cNvPr id="202" name="矩形: 圆角 201">
            <a:extLst>
              <a:ext uri="{FF2B5EF4-FFF2-40B4-BE49-F238E27FC236}">
                <a16:creationId xmlns:a16="http://schemas.microsoft.com/office/drawing/2014/main" id="{4E7D2F4C-3649-4083-B85E-33CE9A150C4D}"/>
              </a:ext>
            </a:extLst>
          </p:cNvPr>
          <p:cNvSpPr/>
          <p:nvPr/>
        </p:nvSpPr>
        <p:spPr>
          <a:xfrm>
            <a:off x="7386524" y="59113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压缩空气</a:t>
            </a:r>
          </a:p>
        </p:txBody>
      </p:sp>
      <p:sp>
        <p:nvSpPr>
          <p:cNvPr id="203" name="矩形: 圆角 202">
            <a:extLst>
              <a:ext uri="{FF2B5EF4-FFF2-40B4-BE49-F238E27FC236}">
                <a16:creationId xmlns:a16="http://schemas.microsoft.com/office/drawing/2014/main" id="{7EE1D74F-A6E6-456B-8130-521976CB5705}"/>
              </a:ext>
            </a:extLst>
          </p:cNvPr>
          <p:cNvSpPr/>
          <p:nvPr/>
        </p:nvSpPr>
        <p:spPr>
          <a:xfrm>
            <a:off x="9139060" y="5911374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油</a:t>
            </a:r>
          </a:p>
        </p:txBody>
      </p:sp>
      <p:cxnSp>
        <p:nvCxnSpPr>
          <p:cNvPr id="204" name="连接符: 曲线 203">
            <a:extLst>
              <a:ext uri="{FF2B5EF4-FFF2-40B4-BE49-F238E27FC236}">
                <a16:creationId xmlns:a16="http://schemas.microsoft.com/office/drawing/2014/main" id="{0514CF7E-387A-464A-BB60-0A08F467306D}"/>
              </a:ext>
            </a:extLst>
          </p:cNvPr>
          <p:cNvCxnSpPr>
            <a:cxnSpLocks/>
            <a:endCxn id="180" idx="3"/>
          </p:cNvCxnSpPr>
          <p:nvPr/>
        </p:nvCxnSpPr>
        <p:spPr>
          <a:xfrm rot="5400000">
            <a:off x="8259865" y="3460953"/>
            <a:ext cx="477723" cy="196940"/>
          </a:xfrm>
          <a:prstGeom prst="curvedConnector2">
            <a:avLst/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05" name="连接符: 曲线 204">
            <a:extLst>
              <a:ext uri="{FF2B5EF4-FFF2-40B4-BE49-F238E27FC236}">
                <a16:creationId xmlns:a16="http://schemas.microsoft.com/office/drawing/2014/main" id="{D676E281-ECD2-4E52-90C6-4D656EB4C15F}"/>
              </a:ext>
            </a:extLst>
          </p:cNvPr>
          <p:cNvCxnSpPr>
            <a:stCxn id="159" idx="1"/>
          </p:cNvCxnSpPr>
          <p:nvPr/>
        </p:nvCxnSpPr>
        <p:spPr>
          <a:xfrm rot="10800000" flipV="1">
            <a:off x="9735090" y="2039177"/>
            <a:ext cx="882639" cy="1545441"/>
          </a:xfrm>
          <a:prstGeom prst="curvedConnector2">
            <a:avLst/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06" name="连接符: 曲线 205">
            <a:extLst>
              <a:ext uri="{FF2B5EF4-FFF2-40B4-BE49-F238E27FC236}">
                <a16:creationId xmlns:a16="http://schemas.microsoft.com/office/drawing/2014/main" id="{6EB45ADE-B616-49F0-BB52-1F6C3DD25AE6}"/>
              </a:ext>
            </a:extLst>
          </p:cNvPr>
          <p:cNvCxnSpPr>
            <a:cxnSpLocks/>
            <a:stCxn id="161" idx="2"/>
            <a:endCxn id="148" idx="3"/>
          </p:cNvCxnSpPr>
          <p:nvPr/>
        </p:nvCxnSpPr>
        <p:spPr>
          <a:xfrm rot="5400000">
            <a:off x="9648750" y="3530124"/>
            <a:ext cx="1736956" cy="178076"/>
          </a:xfrm>
          <a:prstGeom prst="curvedConnector2">
            <a:avLst/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07" name="连接符: 曲线 206">
            <a:extLst>
              <a:ext uri="{FF2B5EF4-FFF2-40B4-BE49-F238E27FC236}">
                <a16:creationId xmlns:a16="http://schemas.microsoft.com/office/drawing/2014/main" id="{F1BB170A-585D-472B-A1A6-00E6D3E8D19C}"/>
              </a:ext>
            </a:extLst>
          </p:cNvPr>
          <p:cNvCxnSpPr>
            <a:stCxn id="176" idx="1"/>
            <a:endCxn id="181" idx="1"/>
          </p:cNvCxnSpPr>
          <p:nvPr/>
        </p:nvCxnSpPr>
        <p:spPr>
          <a:xfrm rot="10800000" flipH="1" flipV="1">
            <a:off x="4915491" y="2805043"/>
            <a:ext cx="49436" cy="993242"/>
          </a:xfrm>
          <a:prstGeom prst="curvedConnector3">
            <a:avLst>
              <a:gd name="adj1" fmla="val -462416"/>
            </a:avLst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08" name="连接符: 曲线 207">
            <a:extLst>
              <a:ext uri="{FF2B5EF4-FFF2-40B4-BE49-F238E27FC236}">
                <a16:creationId xmlns:a16="http://schemas.microsoft.com/office/drawing/2014/main" id="{E132B3B0-B9B2-429D-888A-2F666912DC42}"/>
              </a:ext>
            </a:extLst>
          </p:cNvPr>
          <p:cNvCxnSpPr>
            <a:endCxn id="186" idx="1"/>
          </p:cNvCxnSpPr>
          <p:nvPr/>
        </p:nvCxnSpPr>
        <p:spPr>
          <a:xfrm rot="16200000" flipH="1">
            <a:off x="1991044" y="3724670"/>
            <a:ext cx="1303518" cy="222421"/>
          </a:xfrm>
          <a:prstGeom prst="curvedConnector2">
            <a:avLst/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09" name="连接符: 曲线 208">
            <a:extLst>
              <a:ext uri="{FF2B5EF4-FFF2-40B4-BE49-F238E27FC236}">
                <a16:creationId xmlns:a16="http://schemas.microsoft.com/office/drawing/2014/main" id="{D85FF6AB-5C8C-48B6-997E-1CDD3C3EC5B8}"/>
              </a:ext>
            </a:extLst>
          </p:cNvPr>
          <p:cNvCxnSpPr>
            <a:stCxn id="177" idx="3"/>
          </p:cNvCxnSpPr>
          <p:nvPr/>
        </p:nvCxnSpPr>
        <p:spPr>
          <a:xfrm>
            <a:off x="5914522" y="3118606"/>
            <a:ext cx="881399" cy="1210385"/>
          </a:xfrm>
          <a:prstGeom prst="curvedConnector2">
            <a:avLst/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10" name="连接符: 曲线 209">
            <a:extLst>
              <a:ext uri="{FF2B5EF4-FFF2-40B4-BE49-F238E27FC236}">
                <a16:creationId xmlns:a16="http://schemas.microsoft.com/office/drawing/2014/main" id="{49D056DB-A88B-4D0E-9F5E-CB9093B9DBFB}"/>
              </a:ext>
            </a:extLst>
          </p:cNvPr>
          <p:cNvCxnSpPr/>
          <p:nvPr/>
        </p:nvCxnSpPr>
        <p:spPr>
          <a:xfrm rot="5400000">
            <a:off x="5317733" y="3723927"/>
            <a:ext cx="1695632" cy="851107"/>
          </a:xfrm>
          <a:prstGeom prst="curvedConnector3">
            <a:avLst>
              <a:gd name="adj1" fmla="val 45552"/>
            </a:avLst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211" name="文本框 210">
            <a:extLst>
              <a:ext uri="{FF2B5EF4-FFF2-40B4-BE49-F238E27FC236}">
                <a16:creationId xmlns:a16="http://schemas.microsoft.com/office/drawing/2014/main" id="{D0BF82AD-D06D-4678-9AF5-E5B014791B7D}"/>
              </a:ext>
            </a:extLst>
          </p:cNvPr>
          <p:cNvSpPr txBox="1"/>
          <p:nvPr/>
        </p:nvSpPr>
        <p:spPr>
          <a:xfrm>
            <a:off x="10136260" y="847745"/>
            <a:ext cx="25844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AADB1E"/>
                </a:solidFill>
                <a:latin typeface="等线" panose="020F0502020204030204"/>
                <a:ea typeface="等线" panose="02010600030101010101" pitchFamily="2" charset="-122"/>
              </a:rPr>
              <a:t>           </a:t>
            </a:r>
            <a:r>
              <a:rPr lang="zh-CN" altLang="en-US" sz="1200" b="1" dirty="0">
                <a:solidFill>
                  <a:srgbClr val="383841"/>
                </a:solidFill>
                <a:latin typeface="等线" panose="020F0502020204030204"/>
                <a:ea typeface="等线" panose="02010600030101010101" pitchFamily="2" charset="-122"/>
              </a:rPr>
              <a:t>中试线关键业务节点     </a:t>
            </a:r>
            <a:endParaRPr lang="en-US" altLang="zh-CN" sz="1200" b="1" dirty="0">
              <a:solidFill>
                <a:srgbClr val="383841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212" name="矩形: 圆角 211">
            <a:extLst>
              <a:ext uri="{FF2B5EF4-FFF2-40B4-BE49-F238E27FC236}">
                <a16:creationId xmlns:a16="http://schemas.microsoft.com/office/drawing/2014/main" id="{602E52D9-AE77-4DEB-99AB-2E61A40F15D2}"/>
              </a:ext>
            </a:extLst>
          </p:cNvPr>
          <p:cNvSpPr/>
          <p:nvPr/>
        </p:nvSpPr>
        <p:spPr>
          <a:xfrm>
            <a:off x="10145539" y="896829"/>
            <a:ext cx="486965" cy="192483"/>
          </a:xfrm>
          <a:prstGeom prst="roundRect">
            <a:avLst>
              <a:gd name="adj" fmla="val 20653"/>
            </a:avLst>
          </a:prstGeom>
          <a:solidFill>
            <a:srgbClr val="AADB1E"/>
          </a:solidFill>
          <a:ln w="6350" cap="flat" cmpd="sng" algn="ctr">
            <a:solidFill>
              <a:srgbClr val="70AD4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粗黑宋简体" panose="02000000000000000000" pitchFamily="2" charset="-122"/>
              <a:ea typeface="方正粗黑宋简体" panose="02000000000000000000" pitchFamily="2" charset="-122"/>
              <a:cs typeface="+mn-cs"/>
            </a:endParaRPr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E2DC31E2-E88C-417D-9C32-464EF91FA5CE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383841"/>
                </a:solidFill>
              </a:rPr>
              <a:t>05 </a:t>
            </a:r>
            <a:r>
              <a:rPr lang="zh-CN" altLang="en-US" b="1" dirty="0">
                <a:solidFill>
                  <a:srgbClr val="383841"/>
                </a:solidFill>
              </a:rPr>
              <a:t>各业务板块详细规划：数字化工厂</a:t>
            </a:r>
          </a:p>
        </p:txBody>
      </p:sp>
      <p:sp>
        <p:nvSpPr>
          <p:cNvPr id="109" name="矩形: 圆角 108">
            <a:extLst>
              <a:ext uri="{FF2B5EF4-FFF2-40B4-BE49-F238E27FC236}">
                <a16:creationId xmlns:a16="http://schemas.microsoft.com/office/drawing/2014/main" id="{0DF2F5B4-7C5A-4AE4-B32D-42DDCE95FBAD}"/>
              </a:ext>
            </a:extLst>
          </p:cNvPr>
          <p:cNvSpPr/>
          <p:nvPr/>
        </p:nvSpPr>
        <p:spPr>
          <a:xfrm>
            <a:off x="8623384" y="5402210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三废监测</a:t>
            </a:r>
          </a:p>
        </p:txBody>
      </p:sp>
      <p:sp>
        <p:nvSpPr>
          <p:cNvPr id="110" name="矩形: 圆角 109">
            <a:extLst>
              <a:ext uri="{FF2B5EF4-FFF2-40B4-BE49-F238E27FC236}">
                <a16:creationId xmlns:a16="http://schemas.microsoft.com/office/drawing/2014/main" id="{85619FDB-F9A3-482F-9BAF-F6EBBACB9FB4}"/>
              </a:ext>
            </a:extLst>
          </p:cNvPr>
          <p:cNvSpPr/>
          <p:nvPr/>
        </p:nvSpPr>
        <p:spPr>
          <a:xfrm>
            <a:off x="6766207" y="5402210"/>
            <a:ext cx="1336916" cy="427332"/>
          </a:xfrm>
          <a:prstGeom prst="roundRect">
            <a:avLst>
              <a:gd name="adj" fmla="val 20653"/>
            </a:avLst>
          </a:prstGeom>
          <a:gradFill rotWithShape="1">
            <a:gsLst>
              <a:gs pos="0">
                <a:srgbClr val="A5A5A5">
                  <a:lumMod val="110000"/>
                  <a:satMod val="105000"/>
                  <a:tint val="67000"/>
                </a:srgbClr>
              </a:gs>
              <a:gs pos="50000">
                <a:srgbClr val="A5A5A5">
                  <a:lumMod val="105000"/>
                  <a:satMod val="103000"/>
                  <a:tint val="73000"/>
                </a:srgbClr>
              </a:gs>
              <a:gs pos="100000">
                <a:srgbClr val="A5A5A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A5A5A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</a:rPr>
              <a:t>除尘管理</a:t>
            </a:r>
          </a:p>
        </p:txBody>
      </p:sp>
    </p:spTree>
    <p:extLst>
      <p:ext uri="{BB962C8B-B14F-4D97-AF65-F5344CB8AC3E}">
        <p14:creationId xmlns:p14="http://schemas.microsoft.com/office/powerpoint/2010/main" val="57618929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5237FB-4AB8-44F7-93BB-764E2CE7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0C913308-F349-4B6D-A68A-DD1791B4A57B}" type="slidenum">
              <a:rPr lang="zh-CN" altLang="en-US" smtClean="0"/>
              <a:t>8</a:t>
            </a:fld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CABF21A-EA24-4EE6-8AF1-41577674DC58}"/>
              </a:ext>
            </a:extLst>
          </p:cNvPr>
          <p:cNvSpPr txBox="1"/>
          <p:nvPr/>
        </p:nvSpPr>
        <p:spPr>
          <a:xfrm>
            <a:off x="660610" y="548680"/>
            <a:ext cx="8603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中联新材数字化工厂一级业务流图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07DED49-B12D-4329-A00B-27F0FDF31466}"/>
              </a:ext>
            </a:extLst>
          </p:cNvPr>
          <p:cNvSpPr/>
          <p:nvPr/>
        </p:nvSpPr>
        <p:spPr>
          <a:xfrm>
            <a:off x="213260" y="144464"/>
            <a:ext cx="50186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383841"/>
                </a:solidFill>
              </a:rPr>
              <a:t>02 </a:t>
            </a:r>
            <a:r>
              <a:rPr lang="zh-CN" altLang="en-US" b="1" dirty="0">
                <a:solidFill>
                  <a:srgbClr val="383841"/>
                </a:solidFill>
              </a:rPr>
              <a:t>数字化工厂详细规划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D1E3B15-A0AF-4D3D-B9BA-D7325AF8E1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126" y="847053"/>
            <a:ext cx="10596458" cy="563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813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735960" y="1772816"/>
            <a:ext cx="533399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6600" b="1" dirty="0">
                <a:ln w="12700" cmpd="sng">
                  <a:solidFill>
                    <a:schemeClr val="bg2"/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品质典范            </a:t>
            </a:r>
            <a:endParaRPr lang="en-US" altLang="zh-CN" sz="6600" b="1" dirty="0">
              <a:ln w="12700" cmpd="sng">
                <a:solidFill>
                  <a:schemeClr val="bg2"/>
                </a:solidFill>
                <a:prstDash val="solid"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r">
              <a:defRPr/>
            </a:pPr>
            <a:r>
              <a:rPr lang="zh-CN" altLang="en-US" sz="6600" b="1" dirty="0">
                <a:ln w="12700" cmpd="sng">
                  <a:solidFill>
                    <a:schemeClr val="bg2"/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中联创造</a:t>
            </a:r>
            <a:endParaRPr lang="en-US" altLang="zh-CN" sz="6600" b="1" dirty="0">
              <a:ln w="12700" cmpd="sng">
                <a:solidFill>
                  <a:schemeClr val="bg2"/>
                </a:solidFill>
                <a:prstDash val="solid"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中联重科新VI">
      <a:dk1>
        <a:srgbClr val="000000"/>
      </a:dk1>
      <a:lt1>
        <a:sysClr val="window" lastClr="FFFFFF"/>
      </a:lt1>
      <a:dk2>
        <a:srgbClr val="383841"/>
      </a:dk2>
      <a:lt2>
        <a:srgbClr val="53565A"/>
      </a:lt2>
      <a:accent1>
        <a:srgbClr val="B6ADA5"/>
      </a:accent1>
      <a:accent2>
        <a:srgbClr val="AADB1E"/>
      </a:accent2>
      <a:accent3>
        <a:srgbClr val="FF0000"/>
      </a:accent3>
      <a:accent4>
        <a:srgbClr val="292929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中联重科默认字体1">
      <a:majorFont>
        <a:latin typeface="Titillium Web"/>
        <a:ea typeface="方正兰亭粗黑_GBK"/>
        <a:cs typeface=""/>
      </a:majorFont>
      <a:minorFont>
        <a:latin typeface="Titillium Web"/>
        <a:ea typeface="方正兰亭准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spcFirstLastPara="0" vert="horz" wrap="square" lIns="156270" tIns="156270" rIns="156270" bIns="156270" numCol="1" spcCol="1270" anchor="ctr" anchorCtr="0">
        <a:noAutofit/>
      </a:bodyPr>
      <a:lstStyle>
        <a:defPPr algn="ctr" defTabSz="1333500">
          <a:lnSpc>
            <a:spcPct val="90000"/>
          </a:lnSpc>
          <a:spcBef>
            <a:spcPct val="0"/>
          </a:spcBef>
          <a:spcAft>
            <a:spcPct val="35000"/>
          </a:spcAft>
          <a:defRPr dirty="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24585</TotalTime>
  <Words>1040</Words>
  <Application>Microsoft Office PowerPoint</Application>
  <PresentationFormat>宽屏</PresentationFormat>
  <Paragraphs>253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0" baseType="lpstr">
      <vt:lpstr>等线</vt:lpstr>
      <vt:lpstr>方正粗黑宋简体</vt:lpstr>
      <vt:lpstr>方正兰亭粗黑_GBK</vt:lpstr>
      <vt:lpstr>黑体</vt:lpstr>
      <vt:lpstr>华文细黑</vt:lpstr>
      <vt:lpstr>微软雅黑</vt:lpstr>
      <vt:lpstr>Arial</vt:lpstr>
      <vt:lpstr>Calibri</vt:lpstr>
      <vt:lpstr>Titillium Web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dapengxiaojiang001</dc:creator>
  <cp:lastModifiedBy>曹津彬</cp:lastModifiedBy>
  <cp:revision>2153</cp:revision>
  <cp:lastPrinted>2020-03-16T05:57:00Z</cp:lastPrinted>
  <dcterms:created xsi:type="dcterms:W3CDTF">2015-04-07T06:44:00Z</dcterms:created>
  <dcterms:modified xsi:type="dcterms:W3CDTF">2022-05-07T08:34:41Z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2052-11.1.0.11194</vt:lpwstr>
  </property>
  <property fmtid="{D5CDD505-2E9C-101B-9397-08002B2CF9AE}" pid="3" name="ICV">
    <vt:lpwstr>1F5F009F051A42CCBF6FBCD5FDC63B8F</vt:lpwstr>
  </property>
</Properties>
</file>

<file path=docProps/thumbnail.jpeg>
</file>